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audio1.bin" ContentType="audio/unknown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71" r:id="rId1"/>
  </p:sldMasterIdLst>
  <p:notesMasterIdLst>
    <p:notesMasterId r:id="rId74"/>
  </p:notesMasterIdLst>
  <p:handoutMasterIdLst>
    <p:handoutMasterId r:id="rId75"/>
  </p:handoutMasterIdLst>
  <p:sldIdLst>
    <p:sldId id="256" r:id="rId2"/>
    <p:sldId id="257" r:id="rId3"/>
    <p:sldId id="259" r:id="rId4"/>
    <p:sldId id="273" r:id="rId5"/>
    <p:sldId id="299" r:id="rId6"/>
    <p:sldId id="300" r:id="rId7"/>
    <p:sldId id="351" r:id="rId8"/>
    <p:sldId id="274" r:id="rId9"/>
    <p:sldId id="330" r:id="rId10"/>
    <p:sldId id="331" r:id="rId11"/>
    <p:sldId id="262" r:id="rId12"/>
    <p:sldId id="371" r:id="rId13"/>
    <p:sldId id="261" r:id="rId14"/>
    <p:sldId id="260" r:id="rId15"/>
    <p:sldId id="329" r:id="rId16"/>
    <p:sldId id="328" r:id="rId17"/>
    <p:sldId id="258" r:id="rId18"/>
    <p:sldId id="307" r:id="rId19"/>
    <p:sldId id="356" r:id="rId20"/>
    <p:sldId id="354" r:id="rId21"/>
    <p:sldId id="275" r:id="rId22"/>
    <p:sldId id="284" r:id="rId23"/>
    <p:sldId id="283" r:id="rId24"/>
    <p:sldId id="295" r:id="rId25"/>
    <p:sldId id="264" r:id="rId26"/>
    <p:sldId id="272" r:id="rId27"/>
    <p:sldId id="266" r:id="rId28"/>
    <p:sldId id="346" r:id="rId29"/>
    <p:sldId id="370" r:id="rId30"/>
    <p:sldId id="277" r:id="rId31"/>
    <p:sldId id="267" r:id="rId32"/>
    <p:sldId id="268" r:id="rId33"/>
    <p:sldId id="352" r:id="rId34"/>
    <p:sldId id="269" r:id="rId35"/>
    <p:sldId id="366" r:id="rId36"/>
    <p:sldId id="301" r:id="rId37"/>
    <p:sldId id="333" r:id="rId38"/>
    <p:sldId id="355" r:id="rId39"/>
    <p:sldId id="344" r:id="rId40"/>
    <p:sldId id="345" r:id="rId41"/>
    <p:sldId id="327" r:id="rId42"/>
    <p:sldId id="353" r:id="rId43"/>
    <p:sldId id="309" r:id="rId44"/>
    <p:sldId id="271" r:id="rId45"/>
    <p:sldId id="365" r:id="rId46"/>
    <p:sldId id="363" r:id="rId47"/>
    <p:sldId id="362" r:id="rId48"/>
    <p:sldId id="325" r:id="rId49"/>
    <p:sldId id="326" r:id="rId50"/>
    <p:sldId id="314" r:id="rId51"/>
    <p:sldId id="335" r:id="rId52"/>
    <p:sldId id="336" r:id="rId53"/>
    <p:sldId id="337" r:id="rId54"/>
    <p:sldId id="359" r:id="rId55"/>
    <p:sldId id="338" r:id="rId56"/>
    <p:sldId id="357" r:id="rId57"/>
    <p:sldId id="358" r:id="rId58"/>
    <p:sldId id="339" r:id="rId59"/>
    <p:sldId id="368" r:id="rId60"/>
    <p:sldId id="347" r:id="rId61"/>
    <p:sldId id="349" r:id="rId62"/>
    <p:sldId id="348" r:id="rId63"/>
    <p:sldId id="303" r:id="rId64"/>
    <p:sldId id="278" r:id="rId65"/>
    <p:sldId id="281" r:id="rId66"/>
    <p:sldId id="319" r:id="rId67"/>
    <p:sldId id="280" r:id="rId68"/>
    <p:sldId id="282" r:id="rId69"/>
    <p:sldId id="334" r:id="rId70"/>
    <p:sldId id="312" r:id="rId71"/>
    <p:sldId id="313" r:id="rId72"/>
    <p:sldId id="320" r:id="rId7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66" autoAdjust="0"/>
    <p:restoredTop sz="98704" autoAdjust="0"/>
  </p:normalViewPr>
  <p:slideViewPr>
    <p:cSldViewPr>
      <p:cViewPr varScale="1">
        <p:scale>
          <a:sx n="79" d="100"/>
          <a:sy n="79" d="100"/>
        </p:scale>
        <p:origin x="-5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44"/>
    </p:cViewPr>
  </p:sorterViewPr>
  <p:notesViewPr>
    <p:cSldViewPr snapToGrid="0" snapToObjects="1">
      <p:cViewPr varScale="1">
        <p:scale>
          <a:sx n="92" d="100"/>
          <a:sy n="92" d="100"/>
        </p:scale>
        <p:origin x="-264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handoutMaster" Target="handoutMasters/handout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282DB-12DC-FF42-9D64-A203E25FE882}" type="datetimeFigureOut">
              <a:rPr lang="en-US" smtClean="0"/>
              <a:pPr/>
              <a:t>10/7/16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FC4E8-BF7B-AC49-B380-9CF9ADD09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135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13FCD-1E15-BD4C-96AB-6D119AD99E09}" type="datetimeFigureOut">
              <a:rPr lang="en-US" smtClean="0"/>
              <a:pPr/>
              <a:t>10/7/16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29827-A974-6448-84E1-A7172E28D8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689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969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54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738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MY PARENTS’ EXPERIENCE OF ME GOES INTO ME</a:t>
            </a:r>
            <a:r>
              <a:rPr lang="en-US" b="1" baseline="0" dirty="0" smtClean="0"/>
              <a:t> (Dan Hughes).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52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343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5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332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537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452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56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439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754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556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86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020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027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151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="1" baseline="0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921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6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6155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441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7564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970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73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862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108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2718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635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74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3923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938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27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 Dana</a:t>
            </a:r>
            <a:r>
              <a:rPr lang="en-US" baseline="0" dirty="0" smtClean="0"/>
              <a:t> Johnson stated that SI looks like ADHD – need to rule out SI before diagnose with ADHD.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402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1050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Abandonment – will</a:t>
            </a:r>
            <a:r>
              <a:rPr lang="en-US" baseline="0" dirty="0" smtClean="0"/>
              <a:t> parents be alive when I get up?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1050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Abandonment – will</a:t>
            </a:r>
            <a:r>
              <a:rPr lang="en-US" baseline="0" dirty="0" smtClean="0"/>
              <a:t> parents be alive when I get up?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105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52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765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410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u="none" baseline="0" dirty="0" smtClean="0"/>
              <a:t>)</a:t>
            </a:r>
            <a:endParaRPr lang="en-US" b="1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507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9827-A974-6448-84E1-A7172E28D82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6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Shirley Crenshaw, MSW, LCSW   www.attachmenttrauma.com  (314) 374-4753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BA55-53C1-1047-A795-F55BE7FB49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Shirley Crenshaw, MSW, LCSW   www.attachmenttrauma.com  (314) 374-4753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3F4D2-6990-FA46-82FF-F3BCF7E45F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Shirley Crenshaw, MSW, LCSW   www.attachmenttrauma.com  (314) 374-4753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5791B-8AEA-204A-AAC1-1632B110B7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Shirley Crenshaw, MSW, LCSW   www.attachmenttrauma.com  (314) 374-4753</a:t>
            </a:r>
            <a:endParaRPr lang="en-US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0E42D-A958-5744-94B2-CD0957B6B8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Shirley Crenshaw, MSW, LCSW   www.attachmenttrauma.com  (314) 374-4753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683B5-E5A6-1F4F-B026-CE65EAD926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Shirley Crenshaw, MSW, LCSW   www.attachmenttrauma.com  (314) 374-4753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15505-3C4C-B643-9D1D-ED2F2C294C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Shirley Crenshaw, MSW, LCSW   www.attachmenttrauma.com  (314) 374-4753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FBFB9-BC53-8D4F-9C95-45D1A2C28F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Shirley Crenshaw, MSW, LCSW   www.attachmenttrauma.com  (314) 374-4753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9138D-D2D0-B949-892B-EC236EC2A8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Shirley Crenshaw, MSW, LCSW   www.attachmenttrauma.com  (314) 374-4753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34E70-2421-194E-83AF-2A7B5AD407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Shirley Crenshaw, MSW, LCSW   www.attachmenttrauma.com  (314) 374-4753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E4DCD-F978-2B4C-9C29-FD3F9DBB1B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Shirley Crenshaw, MSW, LCSW   www.attachmenttrauma.com  (314) 374-4753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BA55-53C1-1047-A795-F55BE7FB49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Shirley Crenshaw, MSW, LCSW   www.attachmenttrauma.com  (314) 374-4753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26284-F29F-2C42-ABE1-14C7B537C1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Shirley Crenshaw, MSW, LCSW   www.attachmenttrauma.com  (314) 374-4753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7395E7-7BF7-4540-A050-7A429378BD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audio" Target="../media/audio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www.attach.org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://www.theraplay.org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.tcu.edu" TargetMode="External"/><Relationship Id="rId4" Type="http://schemas.openxmlformats.org/officeDocument/2006/relationships/hyperlink" Target="http://www.info@emdria.org" TargetMode="External"/><Relationship Id="rId5" Type="http://schemas.openxmlformats.org/officeDocument/2006/relationships/hyperlink" Target="http://www.emdrnetwork.org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attach.org/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eyondconsequences.co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nancythomasparenting.com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attachmentdosorder.net/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Children with Trauma &amp; Attachment Disturbances: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124200"/>
            <a:ext cx="6400800" cy="3886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A Beginner’s Guide In Healing the Most Challenging Children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5257800"/>
            <a:ext cx="4724400" cy="1463675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Shirley Crenshaw, MSW, LCSW   www.attachmenttrauma.com  </a:t>
            </a:r>
          </a:p>
          <a:p>
            <a:pPr>
              <a:defRPr/>
            </a:pPr>
            <a:r>
              <a:rPr lang="en-US" sz="2400" dirty="0" smtClean="0"/>
              <a:t>(314) 374-4753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dirty="0" smtClean="0"/>
              <a:t>Relationship Trauma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Gut wrenching sadness when separated from caretaker (J. Briere)</a:t>
            </a:r>
          </a:p>
          <a:p>
            <a:endParaRPr lang="en-US" dirty="0" smtClean="0"/>
          </a:p>
          <a:p>
            <a:r>
              <a:rPr lang="en-US" dirty="0" smtClean="0"/>
              <a:t>Research </a:t>
            </a:r>
            <a:r>
              <a:rPr lang="en-US" dirty="0"/>
              <a:t>shows psychologically unavailable caretakers that cannot maintain positive connection with their children have much worse outcomes.  We are wired to be dependent. (J. Briere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Relationship schema:  Being close to people hurts – they will betray you and hurt you.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876800" cy="365125"/>
          </a:xfrm>
        </p:spPr>
        <p:txBody>
          <a:bodyPr/>
          <a:lstStyle/>
          <a:p>
            <a:pPr>
              <a:defRPr/>
            </a:pPr>
            <a:r>
              <a:rPr lang="en-US" sz="1600" smtClean="0"/>
              <a:t>Shirley Crenshaw, MSW, LCSW   www.attachmenttrauma.com  (314) 374-4753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7919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Effects of early </a:t>
            </a:r>
            <a:r>
              <a:rPr lang="en-US" dirty="0" smtClean="0">
                <a:ea typeface="+mj-ea"/>
                <a:cs typeface="+mj-cs"/>
              </a:rPr>
              <a:t>relationship trauma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800" dirty="0" smtClean="0"/>
              <a:t>Lack of Trust -</a:t>
            </a:r>
            <a:r>
              <a:rPr lang="en-US" sz="2800" dirty="0"/>
              <a:t>leads to pseudo-independence/emotional isolation. Unable to use caregiver as source of comfort/gratification. Seeks external sources of regulation (addictions</a:t>
            </a:r>
            <a:r>
              <a:rPr lang="en-US" sz="2800" dirty="0" smtClean="0"/>
              <a:t>)</a:t>
            </a:r>
            <a:endParaRPr lang="en-US" sz="2800" dirty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800" dirty="0" smtClean="0">
                <a:ea typeface="+mn-ea"/>
                <a:cs typeface="+mn-cs"/>
              </a:rPr>
              <a:t>Shame – Developmentally egocentric</a:t>
            </a:r>
            <a:endParaRPr lang="en-US" sz="2800" dirty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800" dirty="0">
                <a:ea typeface="+mn-ea"/>
                <a:cs typeface="+mn-cs"/>
              </a:rPr>
              <a:t>Arrested emotional development /conscience development</a:t>
            </a:r>
          </a:p>
          <a:p>
            <a:pPr eaLnBrk="1" hangingPunct="1">
              <a:defRPr/>
            </a:pPr>
            <a:r>
              <a:rPr lang="en-US" sz="2800" dirty="0">
                <a:ea typeface="+mn-ea"/>
                <a:cs typeface="+mn-cs"/>
              </a:rPr>
              <a:t>Object permanency/constancy</a:t>
            </a:r>
          </a:p>
          <a:p>
            <a:pPr eaLnBrk="1" hangingPunct="1">
              <a:defRPr/>
            </a:pPr>
            <a:r>
              <a:rPr lang="en-US" sz="2800" dirty="0">
                <a:ea typeface="+mn-ea"/>
                <a:cs typeface="+mn-cs"/>
              </a:rPr>
              <a:t>Neurology and </a:t>
            </a:r>
            <a:r>
              <a:rPr lang="en-US" sz="2800" dirty="0" smtClean="0">
                <a:ea typeface="+mn-ea"/>
                <a:cs typeface="+mn-cs"/>
              </a:rPr>
              <a:t>Physiology  (Stinky Foot </a:t>
            </a:r>
            <a:r>
              <a:rPr lang="en-US" sz="2800" dirty="0"/>
              <a:t>S</a:t>
            </a:r>
            <a:r>
              <a:rPr lang="en-US" sz="2800" dirty="0" smtClean="0">
                <a:ea typeface="+mn-ea"/>
                <a:cs typeface="+mn-cs"/>
              </a:rPr>
              <a:t>yndrome-   S. Crenshaw)</a:t>
            </a:r>
          </a:p>
          <a:p>
            <a:pPr eaLnBrk="1" hangingPunct="1">
              <a:defRPr/>
            </a:pPr>
            <a:r>
              <a:rPr lang="en-US" sz="2800" dirty="0" smtClean="0">
                <a:ea typeface="+mn-ea"/>
                <a:cs typeface="+mn-cs"/>
              </a:rPr>
              <a:t>Defenses </a:t>
            </a:r>
            <a:r>
              <a:rPr lang="en-US" sz="2800" dirty="0">
                <a:ea typeface="+mn-ea"/>
                <a:cs typeface="+mn-cs"/>
              </a:rPr>
              <a:t>and trauma triggers/transitional </a:t>
            </a:r>
            <a:r>
              <a:rPr lang="en-US" sz="2800" dirty="0" smtClean="0">
                <a:ea typeface="+mn-ea"/>
                <a:cs typeface="+mn-cs"/>
              </a:rPr>
              <a:t>trauma</a:t>
            </a:r>
          </a:p>
          <a:p>
            <a:pPr eaLnBrk="1" hangingPunct="1">
              <a:defRPr/>
            </a:pPr>
            <a:r>
              <a:rPr lang="en-US" sz="2800" dirty="0" smtClean="0"/>
              <a:t>Easily dysregulated/</a:t>
            </a:r>
            <a:r>
              <a:rPr lang="en-US" sz="2800" dirty="0" err="1"/>
              <a:t>h</a:t>
            </a:r>
            <a:r>
              <a:rPr lang="en-US" sz="2800" dirty="0" err="1" smtClean="0"/>
              <a:t>yperaroused</a:t>
            </a:r>
            <a:r>
              <a:rPr lang="en-US" sz="2800" dirty="0" smtClean="0"/>
              <a:t> (looks like ADHD)</a:t>
            </a:r>
            <a:endParaRPr lang="en-US" sz="2800" dirty="0"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800" dirty="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5867400"/>
            <a:ext cx="6248400" cy="854075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Shirley Crenshaw, MSW, LCSW  </a:t>
            </a:r>
          </a:p>
          <a:p>
            <a:pPr>
              <a:defRPr/>
            </a:pPr>
            <a:r>
              <a:rPr lang="en-US" sz="1800" dirty="0" smtClean="0"/>
              <a:t> www.attachmenttrauma.com  (314) 374-4753</a:t>
            </a:r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15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Gabor Mate, M.D.: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r>
              <a:rPr lang="en-US" dirty="0"/>
              <a:t>The fewer endorphin-enhancing experiences in first years of life, the greater need from external sources.</a:t>
            </a:r>
          </a:p>
          <a:p>
            <a:endParaRPr lang="en-US" dirty="0"/>
          </a:p>
          <a:p>
            <a:r>
              <a:rPr lang="en-US" dirty="0"/>
              <a:t>What sets addicts apart is the extreme degree of stress they had to endure early in life.</a:t>
            </a:r>
          </a:p>
          <a:p>
            <a:endParaRPr lang="en-US" dirty="0"/>
          </a:p>
          <a:p>
            <a:r>
              <a:rPr lang="en-US" dirty="0"/>
              <a:t>Stressed, anxious, or depressed parents have great difficulty initiating enough of those emotionally rewarding, endorphin-liberating interactions with their children.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Shirley Crenshaw, MSW, LCSW   www.attachmenttrauma.com  (314) 374-4753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53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5" descr="triune brain.gif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485" b="-12485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2600" y="5867400"/>
            <a:ext cx="5410200" cy="854075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Shirley Crenshaw, MSW, LCSW   www.attachmenttrauma.com  (314) 374-4753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 Brain.pdf                                                      0085BB78Macintosh HD                   7C262003: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697" r="-42697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172200"/>
            <a:ext cx="3886200" cy="549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Shirley Crenshaw, MSW, LCSW   www.attachmenttrauma.com  (314) 374-4753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38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Common 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2311"/>
            <a:ext cx="8229600" cy="562468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Parent/teacher saying “no”</a:t>
            </a:r>
          </a:p>
          <a:p>
            <a:r>
              <a:rPr lang="en-US" dirty="0" smtClean="0"/>
              <a:t>Vacations</a:t>
            </a:r>
          </a:p>
          <a:p>
            <a:r>
              <a:rPr lang="en-US" dirty="0" smtClean="0"/>
              <a:t>Birthdays (for foster and adopted children)</a:t>
            </a:r>
          </a:p>
          <a:p>
            <a:r>
              <a:rPr lang="en-US" dirty="0" smtClean="0"/>
              <a:t>Transitions</a:t>
            </a:r>
          </a:p>
          <a:p>
            <a:r>
              <a:rPr lang="en-US" dirty="0" smtClean="0"/>
              <a:t>Sick Parents</a:t>
            </a:r>
          </a:p>
          <a:p>
            <a:r>
              <a:rPr lang="en-US" dirty="0" smtClean="0"/>
              <a:t>Bedtime</a:t>
            </a:r>
          </a:p>
          <a:p>
            <a:r>
              <a:rPr lang="en-US" dirty="0" smtClean="0"/>
              <a:t>May (end of school and Mother’s day)</a:t>
            </a:r>
          </a:p>
          <a:p>
            <a:r>
              <a:rPr lang="en-US" dirty="0" smtClean="0"/>
              <a:t>Parents have same name as 1</a:t>
            </a:r>
            <a:r>
              <a:rPr lang="en-US" baseline="30000" dirty="0" smtClean="0"/>
              <a:t>st</a:t>
            </a:r>
            <a:r>
              <a:rPr lang="en-US" dirty="0" smtClean="0"/>
              <a:t> Mom &amp; Dad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57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Shirley Crenshaw, MSW, LCSW   www.attachmenttrauma.com  (314) 374-4753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317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Negative Cognitions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 am not safe</a:t>
            </a:r>
          </a:p>
          <a:p>
            <a:r>
              <a:rPr lang="en-US" dirty="0" smtClean="0"/>
              <a:t>I am bad</a:t>
            </a:r>
          </a:p>
          <a:p>
            <a:r>
              <a:rPr lang="en-US" dirty="0" smtClean="0"/>
              <a:t>I cannot get what I need</a:t>
            </a:r>
          </a:p>
          <a:p>
            <a:r>
              <a:rPr lang="en-US" dirty="0" smtClean="0"/>
              <a:t>I have to provide for myself (child neglect)</a:t>
            </a:r>
          </a:p>
          <a:p>
            <a:r>
              <a:rPr lang="en-US" dirty="0" smtClean="0"/>
              <a:t>I must be in control to feel safe (manipulation: the belief that you will never meet my needs)</a:t>
            </a:r>
          </a:p>
          <a:p>
            <a:r>
              <a:rPr lang="en-US" dirty="0" smtClean="0"/>
              <a:t>It’s not safe to be close (abandonment)</a:t>
            </a:r>
          </a:p>
          <a:p>
            <a:r>
              <a:rPr lang="en-US" dirty="0" smtClean="0"/>
              <a:t>It’s not safe to depend on parents</a:t>
            </a:r>
          </a:p>
          <a:p>
            <a:r>
              <a:rPr lang="en-US" dirty="0" smtClean="0"/>
              <a:t>Everyone I love leaves me (esp. parents)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5814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Shirley Crenshaw, MSW, LCSW   www.attachmenttrauma.com  (314) 374-4753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6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Traumatized children often…..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1"/>
            <a:ext cx="4038600" cy="4191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ea typeface="+mn-ea"/>
                <a:cs typeface="+mn-cs"/>
              </a:rPr>
              <a:t>Try to control others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ea typeface="+mn-ea"/>
                <a:cs typeface="+mn-cs"/>
              </a:rPr>
              <a:t>Show too much or too little affection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ea typeface="+mn-ea"/>
                <a:cs typeface="+mn-cs"/>
              </a:rPr>
              <a:t>Refuse to cooperate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ea typeface="+mn-ea"/>
                <a:cs typeface="+mn-cs"/>
              </a:rPr>
              <a:t>Can be overly friendly/charming with strangers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200" dirty="0">
              <a:ea typeface="+mn-ea"/>
              <a:cs typeface="+mn-cs"/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1"/>
            <a:ext cx="4038600" cy="4190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dirty="0"/>
              <a:t>Lack empathy for others and self</a:t>
            </a:r>
          </a:p>
          <a:p>
            <a:pPr>
              <a:lnSpc>
                <a:spcPct val="90000"/>
              </a:lnSpc>
              <a:defRPr/>
            </a:pPr>
            <a:r>
              <a:rPr lang="en-US" sz="3200" dirty="0"/>
              <a:t>Lack cause/</a:t>
            </a:r>
            <a:r>
              <a:rPr lang="en-US" sz="3200" dirty="0" smtClean="0"/>
              <a:t>effect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200" dirty="0" smtClean="0"/>
              <a:t>    thinking</a:t>
            </a:r>
            <a:endParaRPr lang="en-US" sz="3200" dirty="0"/>
          </a:p>
          <a:p>
            <a:pPr>
              <a:lnSpc>
                <a:spcPct val="90000"/>
              </a:lnSpc>
              <a:defRPr/>
            </a:pPr>
            <a:r>
              <a:rPr lang="en-US" sz="3200" dirty="0"/>
              <a:t>Chatter non-</a:t>
            </a:r>
            <a:r>
              <a:rPr lang="en-US" sz="3200" dirty="0" smtClean="0"/>
              <a:t>stop(Bessel v.d. </a:t>
            </a:r>
            <a:r>
              <a:rPr lang="en-US" sz="3200" dirty="0"/>
              <a:t>K</a:t>
            </a:r>
            <a:r>
              <a:rPr lang="en-US" sz="3200" dirty="0" smtClean="0"/>
              <a:t>olk)</a:t>
            </a:r>
            <a:endParaRPr lang="en-US" sz="3200" dirty="0"/>
          </a:p>
          <a:p>
            <a:pPr>
              <a:lnSpc>
                <a:spcPct val="90000"/>
              </a:lnSpc>
              <a:defRPr/>
            </a:pPr>
            <a:r>
              <a:rPr lang="en-US" sz="3200" dirty="0"/>
              <a:t>Can’t keep friends</a:t>
            </a:r>
          </a:p>
          <a:p>
            <a:pPr>
              <a:lnSpc>
                <a:spcPct val="90000"/>
              </a:lnSpc>
              <a:defRPr/>
            </a:pPr>
            <a:r>
              <a:rPr lang="en-US" sz="3200" dirty="0"/>
              <a:t>Lack eye contact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1200" y="5867400"/>
            <a:ext cx="5181600" cy="990600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Shirley Crenshaw, MSW, LCSW   www.attachmenttrauma.com  (314) 374-4753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09600"/>
            <a:ext cx="8153400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Isolate themselves emotionally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Demonstrate pseudo-</a:t>
            </a:r>
            <a:r>
              <a:rPr lang="en-US" dirty="0" smtClean="0"/>
              <a:t>independence (lack trust)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Lie (fear of rejection/abandonment if make mistakes)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Steal 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Hoard </a:t>
            </a:r>
            <a:r>
              <a:rPr lang="en-US" dirty="0" smtClean="0"/>
              <a:t>food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Fear failure (have to be perfect – or perfectly bad)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Fear of trusting happiness– lacks positive (as well as negative) affect tolerance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28800" y="5791200"/>
            <a:ext cx="5562600" cy="93027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Shirley Crenshaw, MSW, LCSW   www.attachmenttrauma.com  (314) 374-4753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115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914400"/>
            <a:ext cx="81534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Hurt </a:t>
            </a:r>
            <a:r>
              <a:rPr lang="en-US" dirty="0"/>
              <a:t>others/</a:t>
            </a:r>
            <a:r>
              <a:rPr lang="en-US" dirty="0" smtClean="0"/>
              <a:t>self 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Seek attention </a:t>
            </a:r>
            <a:r>
              <a:rPr lang="en-US" dirty="0" smtClean="0"/>
              <a:t>inappropriately (feel invisible)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Lack intersubjectivity (ability to reflect on other’s experiences) (D. Hughes)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Have black/white thinking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Never believe they will have </a:t>
            </a:r>
            <a:r>
              <a:rPr lang="en-US" dirty="0" smtClean="0"/>
              <a:t>enough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Assume parents’ motives are </a:t>
            </a:r>
            <a:r>
              <a:rPr lang="en-US" dirty="0" smtClean="0"/>
              <a:t>negative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Have tension reduction behaviors (trichotillomania, cutting, rocking, thumb-sucking, excessive masturbation, etc.)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05000" y="5791200"/>
            <a:ext cx="5638800" cy="93027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Shirley Crenshaw, MSW, LCSW   www.attachmenttrauma.com  (314) 374-4753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115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Shirley Crenshaw, MSW, LCSW: 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Expert </a:t>
            </a:r>
            <a:r>
              <a:rPr lang="en-US" sz="4000" dirty="0"/>
              <a:t>in Making Mistakes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dirty="0">
                <a:ea typeface="+mn-ea"/>
                <a:cs typeface="+mn-cs"/>
              </a:rPr>
              <a:t>Child Welfare Worker:  28 years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4000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dirty="0">
                <a:ea typeface="+mn-ea"/>
                <a:cs typeface="+mn-cs"/>
              </a:rPr>
              <a:t>MSW, Washington University in St. Louis, 1995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4000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dirty="0">
                <a:ea typeface="+mn-ea"/>
                <a:cs typeface="+mn-cs"/>
              </a:rPr>
              <a:t>Psychotherapy, </a:t>
            </a:r>
            <a:r>
              <a:rPr lang="en-US" sz="4000" dirty="0" smtClean="0"/>
              <a:t>21</a:t>
            </a:r>
            <a:r>
              <a:rPr lang="en-US" sz="4000" dirty="0" smtClean="0">
                <a:ea typeface="+mn-ea"/>
                <a:cs typeface="+mn-cs"/>
              </a:rPr>
              <a:t> </a:t>
            </a:r>
            <a:r>
              <a:rPr lang="en-US" sz="4000" dirty="0">
                <a:ea typeface="+mn-ea"/>
                <a:cs typeface="+mn-cs"/>
              </a:rPr>
              <a:t>years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962400" cy="53340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Shirley Crenshaw, MSW, LCSW   www.attachmenttrauma.com  (314) 374-4753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Traumatized </a:t>
            </a:r>
            <a:r>
              <a:rPr lang="en-US" sz="4000" dirty="0"/>
              <a:t>c</a:t>
            </a:r>
            <a:r>
              <a:rPr lang="en-US" sz="4000" dirty="0" smtClean="0"/>
              <a:t>hildren try to make parents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Angry – working through abuse (see if you will respond with anger and abuse)</a:t>
            </a:r>
          </a:p>
          <a:p>
            <a:r>
              <a:rPr lang="en-US" dirty="0" smtClean="0"/>
              <a:t>Afraid of them – don’t trust parents to be in charge – strive to be the “alpha dog” of family</a:t>
            </a:r>
          </a:p>
          <a:p>
            <a:r>
              <a:rPr lang="en-US" dirty="0" smtClean="0"/>
              <a:t>Give up on them – get this abandonment over with</a:t>
            </a:r>
          </a:p>
          <a:p>
            <a:r>
              <a:rPr lang="en-US" dirty="0" smtClean="0"/>
              <a:t>Feel inadequate/worthless/shamed – because they feel inadequate/worthless/shamed</a:t>
            </a:r>
          </a:p>
          <a:p>
            <a:pPr marL="0" indent="0">
              <a:buNone/>
            </a:pPr>
            <a:r>
              <a:rPr lang="en-US" dirty="0" smtClean="0"/>
              <a:t>(Daniel Hughes)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572000" cy="365125"/>
          </a:xfrm>
        </p:spPr>
        <p:txBody>
          <a:bodyPr/>
          <a:lstStyle/>
          <a:p>
            <a:pPr>
              <a:defRPr/>
            </a:pPr>
            <a:r>
              <a:rPr lang="en-US" sz="1600" smtClean="0"/>
              <a:t>Shirley Crenshaw, MSW, LCSW   www.attachmenttrauma.com  (314) 374-4753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31937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Pandas &amp; Snakes </a:t>
            </a:r>
            <a:br>
              <a:rPr lang="en-US" dirty="0" smtClean="0"/>
            </a:br>
            <a:r>
              <a:rPr lang="en-US" dirty="0" smtClean="0"/>
              <a:t>(Love Hurts)</a:t>
            </a:r>
            <a:endParaRPr lang="en-US" dirty="0"/>
          </a:p>
        </p:txBody>
      </p:sp>
      <p:pic>
        <p:nvPicPr>
          <p:cNvPr id="4" name="Content Placeholder 3" descr="Pandas &amp; Snakes.pd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9829" r="-69829"/>
          <a:stretch>
            <a:fillRect/>
          </a:stretch>
        </p:blipFill>
        <p:spPr/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172200"/>
            <a:ext cx="3429000" cy="549275"/>
          </a:xfrm>
        </p:spPr>
        <p:txBody>
          <a:bodyPr/>
          <a:lstStyle/>
          <a:p>
            <a:pPr>
              <a:defRPr/>
            </a:pPr>
            <a:r>
              <a:rPr lang="en-US" sz="1400" dirty="0" smtClean="0"/>
              <a:t>Shirley Crenshaw, MSW, LCSW   www.attachmenttrauma.com  (314) 374-4753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/>
          </p:nvPr>
        </p:nvGraphicFramePr>
        <p:xfrm>
          <a:off x="457200" y="277811"/>
          <a:ext cx="8686800" cy="56657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944298">
                <a:tc>
                  <a:txBody>
                    <a:bodyPr/>
                    <a:lstStyle/>
                    <a:p>
                      <a:r>
                        <a:rPr lang="en-US" dirty="0" smtClean="0"/>
                        <a:t>Sense of Time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Extended</a:t>
                      </a:r>
                    </a:p>
                    <a:p>
                      <a:r>
                        <a:rPr lang="en-US" b="0" dirty="0" smtClean="0"/>
                        <a:t>Future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Days</a:t>
                      </a:r>
                    </a:p>
                    <a:p>
                      <a:r>
                        <a:rPr lang="en-US" b="0" dirty="0" smtClean="0"/>
                        <a:t>Hours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Hours</a:t>
                      </a:r>
                    </a:p>
                    <a:p>
                      <a:r>
                        <a:rPr lang="en-US" b="0" dirty="0" smtClean="0"/>
                        <a:t>Minutes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Minutes</a:t>
                      </a:r>
                    </a:p>
                    <a:p>
                      <a:r>
                        <a:rPr lang="en-US" b="0" dirty="0" smtClean="0"/>
                        <a:t>Seconds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No Sense of Time</a:t>
                      </a:r>
                      <a:endParaRPr lang="en-US" b="0" dirty="0"/>
                    </a:p>
                  </a:txBody>
                  <a:tcPr/>
                </a:tc>
              </a:tr>
              <a:tr h="94429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Arousal</a:t>
                      </a:r>
                      <a:r>
                        <a:rPr lang="en-US" b="1" baseline="0" dirty="0" smtClean="0"/>
                        <a:t> Continuum</a:t>
                      </a:r>
                      <a:endParaRPr lang="en-US" b="1" dirty="0" smtClean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VIGILANCE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RESISTANCE</a:t>
                      </a:r>
                    </a:p>
                    <a:p>
                      <a:r>
                        <a:rPr lang="en-US" dirty="0" smtClean="0"/>
                        <a:t>Crying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DEFIANCE</a:t>
                      </a:r>
                    </a:p>
                    <a:p>
                      <a:r>
                        <a:rPr lang="en-US" dirty="0" smtClean="0"/>
                        <a:t>Tantrums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AGGRESSION</a:t>
                      </a:r>
                      <a:endParaRPr lang="en-US" dirty="0"/>
                    </a:p>
                  </a:txBody>
                  <a:tcPr/>
                </a:tc>
              </a:tr>
              <a:tr h="94429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Dissociative</a:t>
                      </a:r>
                    </a:p>
                    <a:p>
                      <a:r>
                        <a:rPr lang="en-US" b="1" dirty="0" smtClean="0"/>
                        <a:t>Continuum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AVOIDANCE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COMPLIANCE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DISSOCIATION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FAINTING</a:t>
                      </a:r>
                      <a:endParaRPr lang="en-US" dirty="0"/>
                    </a:p>
                  </a:txBody>
                  <a:tcPr/>
                </a:tc>
              </a:tr>
              <a:tr h="94429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Regulating Brain Region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NEOCORTEX</a:t>
                      </a:r>
                    </a:p>
                    <a:p>
                      <a:r>
                        <a:rPr lang="en-US" dirty="0" smtClean="0"/>
                        <a:t>Cortex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CORTEX</a:t>
                      </a:r>
                    </a:p>
                    <a:p>
                      <a:r>
                        <a:rPr lang="en-US" dirty="0" smtClean="0"/>
                        <a:t>Limbic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LIMBIC</a:t>
                      </a:r>
                    </a:p>
                    <a:p>
                      <a:r>
                        <a:rPr lang="en-US" dirty="0" smtClean="0"/>
                        <a:t>Midbrain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MIDBRAIN</a:t>
                      </a:r>
                    </a:p>
                    <a:p>
                      <a:r>
                        <a:rPr lang="en-US" dirty="0" smtClean="0"/>
                        <a:t>Brainstem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BRAINSTEM</a:t>
                      </a:r>
                    </a:p>
                    <a:p>
                      <a:r>
                        <a:rPr lang="en-US" dirty="0" smtClean="0"/>
                        <a:t>Autonomic</a:t>
                      </a:r>
                      <a:endParaRPr lang="en-US" dirty="0"/>
                    </a:p>
                  </a:txBody>
                  <a:tcPr/>
                </a:tc>
              </a:tr>
              <a:tr h="94429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Cognitive</a:t>
                      </a:r>
                      <a:r>
                        <a:rPr lang="en-US" b="1" baseline="0" dirty="0" smtClean="0"/>
                        <a:t> Style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ABSTRACT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CONCRETE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EMOTIONAL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REFLEXIVE</a:t>
                      </a:r>
                      <a:endParaRPr lang="en-US" dirty="0"/>
                    </a:p>
                  </a:txBody>
                  <a:tcPr/>
                </a:tc>
              </a:tr>
              <a:tr h="94429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Internal</a:t>
                      </a:r>
                    </a:p>
                    <a:p>
                      <a:r>
                        <a:rPr lang="en-US" b="1" dirty="0" smtClean="0"/>
                        <a:t>State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AROUSAL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ALARM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TERROR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09800" y="6096000"/>
            <a:ext cx="4953000" cy="625475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Bruce Perry, MD, PhD </a:t>
            </a:r>
            <a:r>
              <a:rPr lang="en-US" sz="2400" dirty="0" err="1" smtClean="0"/>
              <a:t>www.childtraumaacademy.org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ucePerryBrainart.jpg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960" b="-6960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3124200" cy="625475"/>
          </a:xfrm>
        </p:spPr>
        <p:txBody>
          <a:bodyPr/>
          <a:lstStyle/>
          <a:p>
            <a:pPr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glected child brain.png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08" r="-1408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096000"/>
            <a:ext cx="38100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Bruce Perry, MD, PhD.  </a:t>
            </a:r>
            <a:r>
              <a:rPr lang="en-US" sz="2000" dirty="0" err="1" smtClean="0"/>
              <a:t>www.childtraumaacademy.org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2" descr="bad attachment cycle smaller.jpg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238" r="-26238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19400" y="6248400"/>
            <a:ext cx="3886200" cy="47307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2" descr="2nd_year_secure.jpg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5" r="-865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Defenses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(I must protect myself)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1910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Defiance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Lying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Stealing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Sibling Rivalry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Dissociating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OCD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Denial of Affect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Substitute affect/machismo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Controlling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Pseudo-independence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Anger (hides fear/shame)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Aggression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Running away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Push away behavior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Triangulation</a:t>
            </a:r>
          </a:p>
          <a:p>
            <a:pPr eaLnBrk="1" hangingPunct="1">
              <a:defRPr/>
            </a:pPr>
            <a:r>
              <a:rPr lang="en-US" dirty="0" smtClean="0"/>
              <a:t>Vulnerability = Danger</a:t>
            </a: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62200" y="5791200"/>
            <a:ext cx="4495800" cy="930275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Shirley Crenshaw, MSW, LCSW   www.attachmenttrauma.com  (314) 374-4753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Traumatized Children Traumatize their Parents (especially Moms)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Feeling of being a failure as a parent</a:t>
            </a:r>
          </a:p>
          <a:p>
            <a:r>
              <a:rPr lang="en-US" dirty="0" smtClean="0"/>
              <a:t>Feeling of being alone</a:t>
            </a:r>
          </a:p>
          <a:p>
            <a:r>
              <a:rPr lang="en-US" dirty="0" smtClean="0"/>
              <a:t>Feeling of being frustrated/invalidated/worthless</a:t>
            </a:r>
          </a:p>
          <a:p>
            <a:r>
              <a:rPr lang="en-US" dirty="0" smtClean="0"/>
              <a:t>Exhaustion – both mentally and physically</a:t>
            </a:r>
          </a:p>
          <a:p>
            <a:r>
              <a:rPr lang="en-US" dirty="0" smtClean="0"/>
              <a:t>Parent feels abused and sees child as “perpetrator”</a:t>
            </a:r>
          </a:p>
          <a:p>
            <a:r>
              <a:rPr lang="en-US" dirty="0" smtClean="0"/>
              <a:t>Parent becomes aloof and rejecting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715000" cy="365125"/>
          </a:xfrm>
        </p:spPr>
        <p:txBody>
          <a:bodyPr/>
          <a:lstStyle/>
          <a:p>
            <a:pPr>
              <a:defRPr/>
            </a:pPr>
            <a:r>
              <a:rPr lang="en-US" sz="1800" smtClean="0"/>
              <a:t>Shirley Crenshaw, MSW, LCSW   www.attachmenttrauma.com  (314) 374-4753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96362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Help for Parents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Support </a:t>
            </a:r>
            <a:r>
              <a:rPr lang="en-US" b="1" dirty="0"/>
              <a:t>Groups (</a:t>
            </a:r>
            <a:r>
              <a:rPr lang="en-US" b="1" dirty="0" err="1"/>
              <a:t>www.attach.org</a:t>
            </a:r>
            <a:r>
              <a:rPr lang="en-US" b="1" dirty="0"/>
              <a:t>)   </a:t>
            </a:r>
          </a:p>
          <a:p>
            <a:r>
              <a:rPr lang="en-US" b="1" dirty="0" smtClean="0"/>
              <a:t>Daily </a:t>
            </a:r>
            <a:r>
              <a:rPr lang="en-US" b="1" dirty="0"/>
              <a:t>Meditation/Yoga/</a:t>
            </a:r>
            <a:r>
              <a:rPr lang="en-US" b="1" dirty="0" smtClean="0"/>
              <a:t>Prayer/Qi Gong</a:t>
            </a:r>
          </a:p>
          <a:p>
            <a:r>
              <a:rPr lang="en-US" b="1" dirty="0" smtClean="0"/>
              <a:t>Exercise  </a:t>
            </a:r>
          </a:p>
          <a:p>
            <a:r>
              <a:rPr lang="en-US" b="1" dirty="0" smtClean="0"/>
              <a:t>Couples </a:t>
            </a:r>
            <a:r>
              <a:rPr lang="en-US" b="1" dirty="0"/>
              <a:t>Therapy (very high divorce rate) </a:t>
            </a:r>
          </a:p>
          <a:p>
            <a:r>
              <a:rPr lang="en-US" b="1" dirty="0" smtClean="0"/>
              <a:t>Deep breathing </a:t>
            </a:r>
            <a:r>
              <a:rPr lang="en-US" b="1" dirty="0"/>
              <a:t>at times of </a:t>
            </a:r>
            <a:r>
              <a:rPr lang="en-US" b="1" dirty="0" smtClean="0"/>
              <a:t>stress</a:t>
            </a:r>
          </a:p>
          <a:p>
            <a:r>
              <a:rPr lang="en-US" b="1" dirty="0" smtClean="0"/>
              <a:t>Healthy eating </a:t>
            </a:r>
          </a:p>
          <a:p>
            <a:r>
              <a:rPr lang="en-US" b="1" dirty="0" smtClean="0"/>
              <a:t>Understanding that child cannot meet our love needs</a:t>
            </a:r>
          </a:p>
          <a:p>
            <a:r>
              <a:rPr lang="en-US" b="1" dirty="0" smtClean="0"/>
              <a:t>Understanding that parental self-blame is normal, but self-defeating and not helpful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4038600" cy="365125"/>
          </a:xfrm>
        </p:spPr>
        <p:txBody>
          <a:bodyPr/>
          <a:lstStyle/>
          <a:p>
            <a:pPr>
              <a:defRPr/>
            </a:pPr>
            <a:r>
              <a:rPr lang="en-US" sz="1600" smtClean="0"/>
              <a:t>Shirley Crenshaw, MSW, LCSW   www.attachmenttrauma.com  (314) 374-4753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9946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Learning objectives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419099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500" dirty="0"/>
              <a:t>To recognize the signs, symptoms, and origins of attachment disturbances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500" dirty="0"/>
              <a:t>To learn the effects of trauma on object permanency and object constancy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500" dirty="0"/>
              <a:t>To list the effects of trauma (neurological, physiological, and psychological) on basic trust and safety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500" dirty="0"/>
              <a:t>To learn how to utilize parents (and </a:t>
            </a:r>
            <a:r>
              <a:rPr lang="en-US" sz="2500" dirty="0" smtClean="0"/>
              <a:t>teachers) </a:t>
            </a:r>
            <a:r>
              <a:rPr lang="en-US" sz="2500" dirty="0"/>
              <a:t>in healing the traumatized/attachment-resistant child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500" dirty="0"/>
              <a:t>To define specific therapeutic programs to address behaviors (EMDR, Narrative Tx, Theraplay, Brain Gym, HeartMath, S.I., Mirroring, MeMoves, Roleplay, Tools of the Mind, etc.)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5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5867400"/>
            <a:ext cx="3962400" cy="854075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Shirley Crenshaw, MSW, LCSW   www.attachmenttrauma.com  </a:t>
            </a:r>
          </a:p>
          <a:p>
            <a:pPr>
              <a:defRPr/>
            </a:pPr>
            <a:r>
              <a:rPr lang="en-US" sz="1800" dirty="0" smtClean="0"/>
              <a:t>(314) 374-4753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doesn’t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Anger, Irritation, Annoyance</a:t>
            </a:r>
          </a:p>
          <a:p>
            <a:r>
              <a:rPr lang="en-US" dirty="0" smtClean="0"/>
              <a:t>Shaming</a:t>
            </a:r>
          </a:p>
          <a:p>
            <a:r>
              <a:rPr lang="en-US" dirty="0" smtClean="0"/>
              <a:t>Sarcasm</a:t>
            </a:r>
          </a:p>
          <a:p>
            <a:r>
              <a:rPr lang="en-US" dirty="0" smtClean="0"/>
              <a:t>Spanking (causes more aggression)</a:t>
            </a:r>
          </a:p>
          <a:p>
            <a:r>
              <a:rPr lang="en-US" dirty="0" smtClean="0"/>
              <a:t>Yelling</a:t>
            </a:r>
          </a:p>
          <a:p>
            <a:r>
              <a:rPr lang="en-US" dirty="0" smtClean="0"/>
              <a:t>Criticizing/Correcting</a:t>
            </a:r>
            <a:endParaRPr lang="en-US" dirty="0" smtClean="0"/>
          </a:p>
          <a:p>
            <a:r>
              <a:rPr lang="en-US" dirty="0" smtClean="0"/>
              <a:t>Arguing</a:t>
            </a:r>
          </a:p>
          <a:p>
            <a:r>
              <a:rPr lang="en-US" dirty="0" smtClean="0"/>
              <a:t>Threats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Behavior charts</a:t>
            </a:r>
          </a:p>
          <a:p>
            <a:r>
              <a:rPr lang="en-US" dirty="0" smtClean="0"/>
              <a:t>Time outs</a:t>
            </a:r>
          </a:p>
          <a:p>
            <a:r>
              <a:rPr lang="en-US" dirty="0" smtClean="0"/>
              <a:t>Lectures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chances/reminders</a:t>
            </a:r>
          </a:p>
          <a:p>
            <a:r>
              <a:rPr lang="en-US" dirty="0" smtClean="0"/>
              <a:t>Bribes</a:t>
            </a:r>
          </a:p>
          <a:p>
            <a:r>
              <a:rPr lang="en-US" dirty="0" smtClean="0"/>
              <a:t>Questions (Guesses work better)</a:t>
            </a:r>
          </a:p>
          <a:p>
            <a:r>
              <a:rPr lang="en-US" dirty="0" smtClean="0"/>
              <a:t>Punishments/reactive consequences</a:t>
            </a:r>
          </a:p>
          <a:p>
            <a:r>
              <a:rPr lang="en-US" dirty="0" smtClean="0"/>
              <a:t>Overpraising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8800" y="6019800"/>
            <a:ext cx="5334000" cy="838200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Shirley Crenshaw, MSW, LCSW   www.attachmenttrauma.com  (314) 374-4753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Behaviors Always Make Sense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Focusing on the fears behind the behaviors (especially abandonment and rejection fears)</a:t>
            </a: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Normalizing behaviors</a:t>
            </a: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 smtClean="0"/>
              <a:t>Birthdays=Shame/rejection</a:t>
            </a: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Focusing on the shame behind the behaviors (Anger used to hide shame/vulnerability/fear)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1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Fears behind “mommy shopping”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Fears behind need to control everything and everybody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Fears behind sibling rivalry (includes pets)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Fears behind stealing and lying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3600" y="6096000"/>
            <a:ext cx="5105400" cy="625475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Shirley Crenshaw, MSW, LCSW   www.attachmenttrauma.com  (314) 374-4753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Calming the Fears (Calmer amygdala  calms the more activated amygdala)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34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I will always be your mom/dad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I will always keep you safe 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I’m here for you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I will always meet your needs</a:t>
            </a:r>
          </a:p>
          <a:p>
            <a:pPr eaLnBrk="1" hangingPunct="1">
              <a:defRPr/>
            </a:pPr>
            <a:r>
              <a:rPr lang="en-US" dirty="0" smtClean="0"/>
              <a:t>It must be so hard to trust me to take care of you</a:t>
            </a: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PLACE (Dan Hughes)www.danielhughes.org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	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dirty="0" smtClean="0"/>
              <a:t>	</a:t>
            </a:r>
            <a:r>
              <a:rPr lang="en-US" dirty="0" smtClean="0">
                <a:ea typeface="+mn-ea"/>
                <a:cs typeface="+mn-cs"/>
              </a:rPr>
              <a:t>Playfulness 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	Love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	Acceptance (Unc. Love)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	Curiosity (tell me more)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	Empathy (match affect)</a:t>
            </a: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8800" y="5867400"/>
            <a:ext cx="5181600" cy="85407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Shirley Crenshaw, MSW, LCSW   www.attachmenttrauma.com  (314) 374-4753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Identifying Affect as a Part of           Self-Regulation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Unable to identify feelings </a:t>
            </a:r>
          </a:p>
          <a:p>
            <a:r>
              <a:rPr lang="en-US" dirty="0" smtClean="0"/>
              <a:t>Can’t feel their internal states – avoidance strategy</a:t>
            </a:r>
          </a:p>
          <a:p>
            <a:r>
              <a:rPr lang="en-US" dirty="0" smtClean="0"/>
              <a:t>Constantly externalize (reality is what other people think) (relationship to shame)</a:t>
            </a:r>
          </a:p>
          <a:p>
            <a:r>
              <a:rPr lang="en-US" dirty="0" smtClean="0"/>
              <a:t>If you can’t identify your feeling, more trouble self-regulating</a:t>
            </a:r>
          </a:p>
          <a:p>
            <a:r>
              <a:rPr lang="en-US" dirty="0" smtClean="0"/>
              <a:t>Identify and verbalize feelings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z="1600" smtClean="0"/>
              <a:t>Shirley Crenshaw, MSW, LCSW   www.attachmenttrauma.com  (314) 374-4753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9161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Therapeutic Home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High Supervision=safety</a:t>
            </a:r>
          </a:p>
          <a:p>
            <a:r>
              <a:rPr lang="en-US" dirty="0" smtClean="0"/>
              <a:t>High Nurture/snuggling/feeding/massage/hugs/rocking, stories/reading (if sexually abused discuss) – Min. 2 hours per day (Keck &amp; Kupecky)</a:t>
            </a:r>
          </a:p>
          <a:p>
            <a:r>
              <a:rPr lang="en-US" dirty="0" smtClean="0"/>
              <a:t>Touch hand/teddy bear</a:t>
            </a:r>
          </a:p>
          <a:p>
            <a:r>
              <a:rPr lang="en-US" dirty="0" smtClean="0"/>
              <a:t>Empathy/Curiosity</a:t>
            </a:r>
          </a:p>
          <a:p>
            <a:r>
              <a:rPr lang="en-US" dirty="0" smtClean="0"/>
              <a:t>Identify feelings</a:t>
            </a:r>
          </a:p>
          <a:p>
            <a:r>
              <a:rPr lang="en-US" dirty="0" smtClean="0"/>
              <a:t>Limits (overindulgence hurts)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096000"/>
            <a:ext cx="4267200" cy="625475"/>
          </a:xfrm>
        </p:spPr>
        <p:txBody>
          <a:bodyPr/>
          <a:lstStyle/>
          <a:p>
            <a:r>
              <a:rPr lang="en-US" sz="1600" dirty="0" smtClean="0"/>
              <a:t>Shirley Crenshaw, MSW, LCSW   www.attachmenttrauma.com  (314) 374-4753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Therapeutic Home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Beyond Behavior Charts/Time outs</a:t>
            </a:r>
          </a:p>
          <a:p>
            <a:r>
              <a:rPr lang="en-US" dirty="0"/>
              <a:t>One way trust</a:t>
            </a:r>
          </a:p>
          <a:p>
            <a:r>
              <a:rPr lang="en-US" dirty="0"/>
              <a:t>Not taking behaviors personally</a:t>
            </a:r>
          </a:p>
          <a:p>
            <a:r>
              <a:rPr lang="en-US" dirty="0"/>
              <a:t>MeMoves, BrainGym, HeartMath,Wild </a:t>
            </a:r>
            <a:r>
              <a:rPr lang="en-US" dirty="0" smtClean="0"/>
              <a:t>Divine, mirroring,  Mini-trampoline, Pogo Sticks, getting wiggles out</a:t>
            </a:r>
            <a:endParaRPr lang="en-US" dirty="0"/>
          </a:p>
          <a:p>
            <a:r>
              <a:rPr lang="en-US" dirty="0"/>
              <a:t>No arguing with child</a:t>
            </a:r>
          </a:p>
          <a:p>
            <a:r>
              <a:rPr lang="en-US" dirty="0"/>
              <a:t>No blackmail </a:t>
            </a:r>
            <a:r>
              <a:rPr lang="en-US" dirty="0" smtClean="0"/>
              <a:t>allowed (giving in to keep peace)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6400" y="6248400"/>
            <a:ext cx="5638800" cy="441325"/>
          </a:xfrm>
        </p:spPr>
        <p:txBody>
          <a:bodyPr/>
          <a:lstStyle/>
          <a:p>
            <a:pPr>
              <a:defRPr/>
            </a:pPr>
            <a:r>
              <a:rPr lang="en-US" sz="1600" dirty="0" smtClean="0"/>
              <a:t>Shirley Crenshaw, MSW, LCSW   www.attachmenttrauma.com  (314) 374-4753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38397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Therapeutic home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831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Lifebook (on Powerpoint) </a:t>
            </a:r>
          </a:p>
          <a:p>
            <a:r>
              <a:rPr lang="en-US" dirty="0" smtClean="0"/>
              <a:t>Alternatives </a:t>
            </a:r>
            <a:r>
              <a:rPr lang="en-US" dirty="0"/>
              <a:t>to “NO”</a:t>
            </a:r>
          </a:p>
          <a:p>
            <a:r>
              <a:rPr lang="en-US" dirty="0"/>
              <a:t>Eliminate correction, criticism, threats, negative </a:t>
            </a:r>
            <a:r>
              <a:rPr lang="en-US" dirty="0" smtClean="0"/>
              <a:t>input, punishments, anger, irritation, annoyance </a:t>
            </a:r>
            <a:endParaRPr lang="en-US" dirty="0"/>
          </a:p>
          <a:p>
            <a:r>
              <a:rPr lang="en-US" dirty="0"/>
              <a:t>Transitional objects at home and at school</a:t>
            </a:r>
          </a:p>
          <a:p>
            <a:r>
              <a:rPr lang="en-US" dirty="0"/>
              <a:t>Homework is none of your business (Units of </a:t>
            </a:r>
            <a:r>
              <a:rPr lang="en-US" dirty="0" smtClean="0"/>
              <a:t>concern – Levi and Orlans)</a:t>
            </a:r>
            <a:endParaRPr lang="en-US" dirty="0"/>
          </a:p>
          <a:p>
            <a:r>
              <a:rPr lang="en-US" dirty="0"/>
              <a:t>Limit choices (overwhelms</a:t>
            </a:r>
            <a:r>
              <a:rPr lang="en-US" dirty="0" smtClean="0"/>
              <a:t>)-developmental age</a:t>
            </a:r>
          </a:p>
          <a:p>
            <a:r>
              <a:rPr lang="en-US" dirty="0" smtClean="0"/>
              <a:t>Limit electronics:  Video games elevate stress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019800"/>
            <a:ext cx="5486400" cy="838200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Shirley Crenshaw, MSW, LCSW   www.attachmenttrauma.com  (314) 374-4753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14101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Therapeutic </a:t>
            </a:r>
            <a:r>
              <a:rPr lang="en-US" sz="3600" dirty="0"/>
              <a:t>H</a:t>
            </a:r>
            <a:r>
              <a:rPr lang="en-US" sz="3600" dirty="0" smtClean="0"/>
              <a:t>ome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49763"/>
          </a:xfrm>
        </p:spPr>
        <p:txBody>
          <a:bodyPr>
            <a:normAutofit/>
          </a:bodyPr>
          <a:lstStyle/>
          <a:p>
            <a:r>
              <a:rPr lang="en-US" dirty="0" smtClean="0"/>
              <a:t>Laughter</a:t>
            </a:r>
            <a:r>
              <a:rPr lang="en-US" dirty="0"/>
              <a:t>/creating </a:t>
            </a:r>
            <a:r>
              <a:rPr lang="en-US" dirty="0" smtClean="0"/>
              <a:t>fun (most important!)</a:t>
            </a:r>
          </a:p>
          <a:p>
            <a:r>
              <a:rPr lang="en-US" dirty="0" smtClean="0"/>
              <a:t>Board games, card games, cooking together ---</a:t>
            </a:r>
            <a:r>
              <a:rPr lang="en-US" b="1" i="1" dirty="0" smtClean="0"/>
              <a:t>increased positive interaction with child!!!</a:t>
            </a:r>
            <a:endParaRPr lang="en-US" b="1" i="1" dirty="0"/>
          </a:p>
          <a:p>
            <a:r>
              <a:rPr lang="en-US" dirty="0"/>
              <a:t>Limit praise – no arguing with child’s idea that he is bad/</a:t>
            </a:r>
            <a:r>
              <a:rPr lang="en-US" dirty="0" smtClean="0"/>
              <a:t>stupid – cognitive dissonance </a:t>
            </a:r>
            <a:endParaRPr lang="en-US" dirty="0"/>
          </a:p>
          <a:p>
            <a:r>
              <a:rPr lang="en-US" dirty="0" smtClean="0"/>
              <a:t>Prescribing symptom (paradoxical interventions)</a:t>
            </a:r>
          </a:p>
          <a:p>
            <a:r>
              <a:rPr lang="en-US" dirty="0" smtClean="0"/>
              <a:t>Parent Support Group (</a:t>
            </a:r>
            <a:r>
              <a:rPr lang="en-US" dirty="0" smtClean="0">
                <a:hlinkClick r:id="rId3"/>
              </a:rPr>
              <a:t>www.attach.org</a:t>
            </a:r>
            <a:r>
              <a:rPr lang="en-US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57400" y="6019800"/>
            <a:ext cx="4953000" cy="838200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Shirley Crenshaw, MSW, LCSW   www.attachmenttrauma.com  (314) 374-4753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14101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Therapeutic </a:t>
            </a:r>
            <a:r>
              <a:rPr lang="en-US" sz="3600" dirty="0"/>
              <a:t>H</a:t>
            </a:r>
            <a:r>
              <a:rPr lang="en-US" sz="3600" dirty="0" smtClean="0"/>
              <a:t>ome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831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/>
              <a:t>Less transitions (includes vacations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 isolation – Time Ins/no time-outs</a:t>
            </a:r>
            <a:endParaRPr lang="en-US" dirty="0"/>
          </a:p>
          <a:p>
            <a:r>
              <a:rPr lang="en-US" dirty="0" smtClean="0"/>
              <a:t>Safety:  Child wants you to contain their anger/aggression. </a:t>
            </a:r>
          </a:p>
          <a:p>
            <a:r>
              <a:rPr lang="en-US" dirty="0" smtClean="0"/>
              <a:t>Background music (relaxation music)</a:t>
            </a:r>
          </a:p>
          <a:p>
            <a:r>
              <a:rPr lang="en-US" dirty="0" smtClean="0"/>
              <a:t>Breathing (rocking the teddy bear – A.Gomez) </a:t>
            </a:r>
          </a:p>
          <a:p>
            <a:r>
              <a:rPr lang="en-US" dirty="0" smtClean="0"/>
              <a:t>Essential oils (lavender/vanilla/</a:t>
            </a:r>
            <a:r>
              <a:rPr lang="en-US" dirty="0" err="1" smtClean="0"/>
              <a:t>pepperment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Diet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019800"/>
            <a:ext cx="5562600" cy="838200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Shirley Crenshaw, MSW, LCSW   www.attachmenttrauma.com  (314) 374-4753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14101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Sibling Rivalry (H. Forbes)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SR is driven from lack of secure attachment with parent (not conflict between siblings)</a:t>
            </a:r>
          </a:p>
          <a:p>
            <a:r>
              <a:rPr lang="en-US" dirty="0" smtClean="0"/>
              <a:t>Love is a commodity – limited supply – if sibling is getting love – not enough for me.</a:t>
            </a:r>
          </a:p>
          <a:p>
            <a:r>
              <a:rPr lang="en-US" dirty="0" smtClean="0"/>
              <a:t>Instead of rejecting/punishing the child who is picking on the other child, bring him closer.</a:t>
            </a:r>
          </a:p>
          <a:p>
            <a:r>
              <a:rPr lang="en-US" dirty="0" smtClean="0"/>
              <a:t>“When you get frustrated and aggravated with your sister, instead of hitting her (cause this is not OK), I want you to come to me so I can help you feel safe”.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57400" y="6356350"/>
            <a:ext cx="5181600" cy="365125"/>
          </a:xfrm>
        </p:spPr>
        <p:txBody>
          <a:bodyPr/>
          <a:lstStyle/>
          <a:p>
            <a:pPr>
              <a:defRPr/>
            </a:pPr>
            <a:r>
              <a:rPr lang="en-US" sz="1600" smtClean="0"/>
              <a:t>Shirley Crenshaw, MSW, LCSW   www.attachmenttrauma.com  (314) 374-4753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17452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Attachment?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ability to trust and form reciprocal, healthy, and authentic relationships.  </a:t>
            </a:r>
          </a:p>
          <a:p>
            <a:r>
              <a:rPr lang="en-US" dirty="0" smtClean="0"/>
              <a:t>It gives us the ability to regulate our emotions, have a conscience, and experience empathy</a:t>
            </a:r>
          </a:p>
          <a:p>
            <a:r>
              <a:rPr lang="en-US" dirty="0"/>
              <a:t>It is the corridor to all development, including motor skills, endorphin production, neurological, physiological, and psychological development</a:t>
            </a:r>
          </a:p>
          <a:p>
            <a:r>
              <a:rPr lang="en-US" dirty="0"/>
              <a:t>Develops in 1</a:t>
            </a:r>
            <a:r>
              <a:rPr lang="en-US" baseline="30000" dirty="0"/>
              <a:t>st</a:t>
            </a:r>
            <a:r>
              <a:rPr lang="en-US" dirty="0"/>
              <a:t> 3 years</a:t>
            </a:r>
          </a:p>
          <a:p>
            <a:r>
              <a:rPr lang="en-US" dirty="0"/>
              <a:t>Template of all future relationships. Gives us the ability to seek safety in relationships.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172200"/>
            <a:ext cx="4572000" cy="457201"/>
          </a:xfrm>
        </p:spPr>
        <p:txBody>
          <a:bodyPr/>
          <a:lstStyle/>
          <a:p>
            <a:pPr>
              <a:defRPr/>
            </a:pPr>
            <a:r>
              <a:rPr lang="en-US" sz="1600" dirty="0" smtClean="0"/>
              <a:t>Shirley Crenshaw, MSW, LCSW   www.attachmenttrauma.com  (314) 374-4753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Sibling Rivalry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Relationship to shame</a:t>
            </a:r>
          </a:p>
          <a:p>
            <a:r>
              <a:rPr lang="en-US" dirty="0" smtClean="0"/>
              <a:t>Using empathy/curiosity:  “Sometimes I wonder if you worry that I love your sister more than you – is that why you pushed her?  If that’s what you are thinking, I can see how you would be upset!  I’d be upset too!  I’m so sorry I’m not showing my love as well as I should!”  “Maybe we can figure how how to make amends with your sister – cause it’s not ok to push – We have to keep everyone safe”.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57400" y="635635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z="1800" smtClean="0"/>
              <a:t>Shirley Crenshaw, MSW, LCSW   www.attachmenttrauma.com  (314) 374-4753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55214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Responses to “push away” behaviors (Forbes/Levi &amp; Orlans)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“You suck!” – “Tell me more – I need to know how bad this is for you”, “I can see how you could think that”,  “You’re entitled to your opinion” (give space to express).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dirty="0" smtClean="0"/>
              <a:t>Response to demanding (K.Purvis)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“Are you a-askin’ or you a-tellin’? One more time!” (Do over)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sz="1600" smtClean="0"/>
              <a:t>Shirley Crenshaw, MSW, LCSW   www.attachmenttrauma.com  (314) 374-4753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0077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to Aggression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Most important – Safety! </a:t>
            </a:r>
          </a:p>
          <a:p>
            <a:pPr marL="0" indent="0">
              <a:buNone/>
            </a:pPr>
            <a:r>
              <a:rPr lang="en-US" dirty="0" smtClean="0"/>
              <a:t>Containment or resources who can contain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“I want to know who hurt you so badly that you want to hurt me!” (H. Forbes)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“Hurt people hurt people – I wonder who hurt you!” (Al-Anon)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5867400" cy="365125"/>
          </a:xfrm>
        </p:spPr>
        <p:txBody>
          <a:bodyPr/>
          <a:lstStyle/>
          <a:p>
            <a:pPr>
              <a:defRPr/>
            </a:pPr>
            <a:r>
              <a:rPr lang="en-US" sz="1800" smtClean="0"/>
              <a:t>Shirley Crenshaw, MSW, LCSW   www.attachmenttrauma.com  (314) 374-4753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47492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Dan Hughes – Empathy (alternative to argument)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 hate me!   You love Billy more!</a:t>
            </a:r>
          </a:p>
          <a:p>
            <a:r>
              <a:rPr lang="en-US" dirty="0" smtClean="0"/>
              <a:t>Clarify belief about your motive:</a:t>
            </a:r>
          </a:p>
          <a:p>
            <a:pPr marL="0" indent="0">
              <a:buNone/>
            </a:pPr>
            <a:r>
              <a:rPr lang="en-US" dirty="0" smtClean="0"/>
              <a:t>		Ah, you think I said no because…..</a:t>
            </a:r>
          </a:p>
          <a:p>
            <a:r>
              <a:rPr lang="en-US" dirty="0" smtClean="0"/>
              <a:t>Normalize: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 can understand why you are mad at me, 		if you think I love Billy more.</a:t>
            </a:r>
          </a:p>
          <a:p>
            <a:r>
              <a:rPr lang="en-US" dirty="0" smtClean="0"/>
              <a:t>Empathy:</a:t>
            </a:r>
          </a:p>
          <a:p>
            <a:pPr marL="0" indent="0">
              <a:buNone/>
            </a:pPr>
            <a:r>
              <a:rPr lang="en-US" dirty="0" smtClean="0"/>
              <a:t>That must be so hard (scary, upsetting, sad) for you, if you believe…..</a:t>
            </a:r>
          </a:p>
          <a:p>
            <a:r>
              <a:rPr lang="en-US" dirty="0" smtClean="0"/>
              <a:t>Role Play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0" y="6172200"/>
            <a:ext cx="4343400" cy="549275"/>
          </a:xfrm>
        </p:spPr>
        <p:txBody>
          <a:bodyPr/>
          <a:lstStyle/>
          <a:p>
            <a:pPr>
              <a:defRPr/>
            </a:pPr>
            <a:r>
              <a:rPr lang="en-US" sz="1600" dirty="0" smtClean="0"/>
              <a:t>Shirley Crenshaw, MSW, LCSW   www.attachmenttrauma.com  (314) 374-4753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2364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Family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Creating Coherent Narrative (to reduce shame and make sense of fears, defenses, and behaviors) &amp; Claiming Narrative(D.Wesselmann, J. Lovett, H. Forbes,              M. White, J.  May)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Role Play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Mirroring exercises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Theraplay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Drumming (let drum speak your feelings)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05000" y="6096000"/>
            <a:ext cx="5334000" cy="760213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Shirley Crenshaw, MSW, LCSW   www.attachmenttrauma.com  (314) 374-4753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Have child bring pictures of self.  If don’t have baby pictures – use Google images or magazine pictures to fill the gaps.</a:t>
            </a:r>
          </a:p>
          <a:p>
            <a:pPr>
              <a:defRPr/>
            </a:pPr>
            <a:r>
              <a:rPr lang="en-US" dirty="0"/>
              <a:t>“Shy blanket” (Gomez) (Hiding lowers level of arousal) – see through</a:t>
            </a:r>
          </a:p>
          <a:p>
            <a:pPr>
              <a:defRPr/>
            </a:pPr>
            <a:r>
              <a:rPr lang="en-US" dirty="0"/>
              <a:t>Strengths – “What helped you to survive?” Day of  Courage (trauma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Arctic </a:t>
            </a:r>
            <a:r>
              <a:rPr lang="en-US" dirty="0"/>
              <a:t>coat in </a:t>
            </a:r>
            <a:r>
              <a:rPr lang="en-US" dirty="0" smtClean="0"/>
              <a:t>desert </a:t>
            </a:r>
            <a:r>
              <a:rPr lang="en-US" dirty="0"/>
              <a:t>– (Gomez)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886200" cy="365125"/>
          </a:xfrm>
        </p:spPr>
        <p:txBody>
          <a:bodyPr/>
          <a:lstStyle/>
          <a:p>
            <a:pPr>
              <a:defRPr/>
            </a:pPr>
            <a:r>
              <a:rPr lang="en-US" sz="1600" dirty="0" smtClean="0"/>
              <a:t>Shirley Crenshaw, MSW, LCSW   www.attachmenttrauma.com  (314) 374-4753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0264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Family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Dance, Movement, Singing, Freeze/unfreeze for 1</a:t>
            </a:r>
            <a:r>
              <a:rPr lang="en-US" baseline="30000" dirty="0" smtClean="0"/>
              <a:t>st</a:t>
            </a:r>
            <a:r>
              <a:rPr lang="en-US" dirty="0" smtClean="0"/>
              <a:t> 10 minutes of </a:t>
            </a:r>
            <a:r>
              <a:rPr lang="en-US" dirty="0"/>
              <a:t>t</a:t>
            </a:r>
            <a:r>
              <a:rPr lang="en-US" dirty="0" smtClean="0"/>
              <a:t>herapy session. (Gomez)</a:t>
            </a:r>
          </a:p>
          <a:p>
            <a:pPr>
              <a:defRPr/>
            </a:pPr>
            <a:r>
              <a:rPr lang="en-US" dirty="0" smtClean="0"/>
              <a:t>Use </a:t>
            </a:r>
            <a:r>
              <a:rPr lang="en-US" dirty="0"/>
              <a:t>of Playfulness, Acceptance, Curiosity, Empathy (D. Hughes)</a:t>
            </a:r>
          </a:p>
          <a:p>
            <a:pPr>
              <a:defRPr/>
            </a:pPr>
            <a:r>
              <a:rPr lang="en-US" dirty="0"/>
              <a:t>Use of Animals/Dolls who have the same problem. Read doggy’s </a:t>
            </a:r>
            <a:r>
              <a:rPr lang="en-US" dirty="0" smtClean="0"/>
              <a:t>mind.</a:t>
            </a:r>
            <a:endParaRPr lang="en-US" dirty="0"/>
          </a:p>
          <a:p>
            <a:pPr>
              <a:defRPr/>
            </a:pPr>
            <a:r>
              <a:rPr lang="en-US" dirty="0"/>
              <a:t>Chewing gum helps ground and calm</a:t>
            </a:r>
          </a:p>
          <a:p>
            <a:pPr>
              <a:defRPr/>
            </a:pPr>
            <a:r>
              <a:rPr lang="en-US" dirty="0"/>
              <a:t>“You left your voice at home!” “Dog can speak for you”</a:t>
            </a:r>
          </a:p>
          <a:p>
            <a:pPr>
              <a:defRPr/>
            </a:pPr>
            <a:r>
              <a:rPr lang="en-US" dirty="0"/>
              <a:t>“I’m so honored to work with a child with a big hero </a:t>
            </a:r>
            <a:r>
              <a:rPr lang="en-US" dirty="0" smtClean="0"/>
              <a:t>inside.” (Gomez)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4419600" cy="365125"/>
          </a:xfrm>
        </p:spPr>
        <p:txBody>
          <a:bodyPr/>
          <a:lstStyle/>
          <a:p>
            <a:pPr>
              <a:defRPr/>
            </a:pPr>
            <a:r>
              <a:rPr lang="en-US" sz="1600" dirty="0" smtClean="0"/>
              <a:t>Shirley Crenshaw, MSW, LCSW   www.attachmenttrauma.com  (314) 374-4753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09739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EMDR in Family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EMDR for PTSD in Parents</a:t>
            </a:r>
          </a:p>
          <a:p>
            <a:pPr>
              <a:defRPr/>
            </a:pPr>
            <a:r>
              <a:rPr lang="en-US" sz="3600" dirty="0"/>
              <a:t>EMDR for children’s life story (puppy story</a:t>
            </a:r>
            <a:r>
              <a:rPr lang="en-US" sz="3600" dirty="0" smtClean="0"/>
              <a:t>). </a:t>
            </a:r>
            <a:endParaRPr lang="en-US" sz="3600" dirty="0"/>
          </a:p>
          <a:p>
            <a:pPr>
              <a:defRPr/>
            </a:pPr>
            <a:r>
              <a:rPr lang="en-US" sz="3600" dirty="0"/>
              <a:t>EMDR for children’s alternate life story</a:t>
            </a:r>
          </a:p>
          <a:p>
            <a:pPr>
              <a:defRPr/>
            </a:pPr>
            <a:r>
              <a:rPr lang="en-US" sz="3600" dirty="0"/>
              <a:t>EMDR for parent establishing empathy for the child</a:t>
            </a:r>
          </a:p>
          <a:p>
            <a:pPr>
              <a:defRPr/>
            </a:pPr>
            <a:r>
              <a:rPr lang="en-US" sz="3600" dirty="0"/>
              <a:t>EMDR for neg. cognitions</a:t>
            </a:r>
          </a:p>
          <a:p>
            <a:pPr marL="0" indent="0">
              <a:buNone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248400"/>
            <a:ext cx="4876800" cy="473075"/>
          </a:xfrm>
        </p:spPr>
        <p:txBody>
          <a:bodyPr/>
          <a:lstStyle/>
          <a:p>
            <a:pPr>
              <a:defRPr/>
            </a:pPr>
            <a:r>
              <a:rPr lang="en-US" sz="1600" dirty="0" smtClean="0"/>
              <a:t>Shirley Crenshaw, MSW, LCSW   www.attachmenttrauma.com  (314) 374-4753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33842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Theraplay (</a:t>
            </a:r>
            <a:r>
              <a:rPr lang="en-US" sz="5400" dirty="0" smtClean="0">
                <a:hlinkClick r:id="rId3"/>
              </a:rPr>
              <a:t>www.theraplay.org</a:t>
            </a:r>
            <a:r>
              <a:rPr lang="en-US" sz="5400" dirty="0" smtClean="0"/>
              <a:t>)</a:t>
            </a:r>
          </a:p>
          <a:p>
            <a:pPr marL="0" indent="0">
              <a:buNone/>
            </a:pPr>
            <a:r>
              <a:rPr lang="en-US" sz="4000" dirty="0" smtClean="0"/>
              <a:t>Engagement, Structure </a:t>
            </a:r>
            <a:r>
              <a:rPr lang="en-US" sz="4000" dirty="0" smtClean="0"/>
              <a:t>(guided by adult</a:t>
            </a:r>
            <a:r>
              <a:rPr lang="en-US" sz="4000" dirty="0" smtClean="0"/>
              <a:t>),Challenge, &amp; Nurture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Eye Contact Games (never forced),</a:t>
            </a:r>
          </a:p>
          <a:p>
            <a:pPr marL="0" indent="0">
              <a:buNone/>
            </a:pPr>
            <a:r>
              <a:rPr lang="en-US" sz="4000" dirty="0" smtClean="0"/>
              <a:t>Mother May I, Drawing numbers on child’s back, </a:t>
            </a:r>
            <a:r>
              <a:rPr lang="en-US" sz="4000" dirty="0" smtClean="0"/>
              <a:t>Back Stories, Swinging </a:t>
            </a:r>
            <a:r>
              <a:rPr lang="en-US" sz="4000" dirty="0" smtClean="0"/>
              <a:t>child in blanket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4267200" cy="365125"/>
          </a:xfrm>
        </p:spPr>
        <p:txBody>
          <a:bodyPr/>
          <a:lstStyle/>
          <a:p>
            <a:pPr>
              <a:defRPr/>
            </a:pPr>
            <a:r>
              <a:rPr lang="en-US" sz="1600" dirty="0" smtClean="0"/>
              <a:t>Shirley Crenshaw, MSW, LCSW   www.attachmenttrauma.com  (314) 374-4753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5714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Tools of the Mind: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Mother May I</a:t>
            </a:r>
          </a:p>
          <a:p>
            <a:pPr marL="0" indent="0">
              <a:buNone/>
            </a:pPr>
            <a:r>
              <a:rPr lang="en-US" sz="4000" dirty="0" smtClean="0"/>
              <a:t>Simon Says</a:t>
            </a:r>
          </a:p>
          <a:p>
            <a:pPr marL="0" indent="0">
              <a:buNone/>
            </a:pPr>
            <a:r>
              <a:rPr lang="en-US" sz="4000" dirty="0" smtClean="0"/>
              <a:t>Red Light/Green Light</a:t>
            </a:r>
          </a:p>
          <a:p>
            <a:pPr marL="0" indent="0">
              <a:buNone/>
            </a:pPr>
            <a:r>
              <a:rPr lang="en-US" sz="4000" dirty="0" smtClean="0"/>
              <a:t>Freeze</a:t>
            </a:r>
          </a:p>
          <a:p>
            <a:pPr marL="0" indent="0">
              <a:buNone/>
            </a:pPr>
            <a:r>
              <a:rPr lang="en-US" sz="3600" dirty="0"/>
              <a:t>Role </a:t>
            </a:r>
            <a:r>
              <a:rPr lang="en-US" sz="3600" dirty="0" smtClean="0"/>
              <a:t>Play</a:t>
            </a:r>
          </a:p>
          <a:p>
            <a:pPr marL="0" indent="0">
              <a:buNone/>
            </a:pPr>
            <a:r>
              <a:rPr lang="en-US" sz="3600" dirty="0" smtClean="0"/>
              <a:t>Reading aloud with no pictures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4191000" cy="365125"/>
          </a:xfrm>
        </p:spPr>
        <p:txBody>
          <a:bodyPr/>
          <a:lstStyle/>
          <a:p>
            <a:pPr>
              <a:defRPr/>
            </a:pPr>
            <a:r>
              <a:rPr lang="en-US" sz="1600" dirty="0" smtClean="0"/>
              <a:t>Shirley Crenshaw, MSW, LCSW   www.attachmenttrauma.com  (314) 374-4753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932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800599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Stress that can be: </a:t>
            </a:r>
          </a:p>
          <a:p>
            <a:pPr marL="0" indent="0">
              <a:buNone/>
            </a:pPr>
            <a:r>
              <a:rPr lang="en-US" dirty="0" smtClean="0"/>
              <a:t> 		Overwhelming </a:t>
            </a:r>
          </a:p>
          <a:p>
            <a:pPr marL="0" indent="0">
              <a:buNone/>
            </a:pPr>
            <a:r>
              <a:rPr lang="en-US" dirty="0" smtClean="0"/>
              <a:t> 		Unpredictable</a:t>
            </a:r>
          </a:p>
          <a:p>
            <a:pPr marL="914400" lvl="2" indent="0">
              <a:buNone/>
            </a:pPr>
            <a:r>
              <a:rPr lang="en-US" dirty="0" smtClean="0"/>
              <a:t> </a:t>
            </a:r>
            <a:r>
              <a:rPr lang="en-US" sz="3200" dirty="0" smtClean="0"/>
              <a:t>Prolonged</a:t>
            </a:r>
          </a:p>
          <a:p>
            <a:pPr marL="114300" indent="0">
              <a:buNone/>
            </a:pPr>
            <a:r>
              <a:rPr lang="en-US" sz="3600" dirty="0" smtClean="0"/>
              <a:t>Creates:</a:t>
            </a:r>
          </a:p>
          <a:p>
            <a:pPr marL="11430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</a:t>
            </a:r>
            <a:r>
              <a:rPr lang="en-US" dirty="0" smtClean="0"/>
              <a:t>Helplessness/Hopelessness/Powerlessness</a:t>
            </a:r>
          </a:p>
          <a:p>
            <a:pPr marL="11430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</a:t>
            </a:r>
            <a:r>
              <a:rPr lang="en-US" dirty="0" smtClean="0"/>
              <a:t>Fear/Terror: “It felt like being buried alive”</a:t>
            </a:r>
            <a:endParaRPr lang="en-US" sz="3600" dirty="0" smtClean="0"/>
          </a:p>
          <a:p>
            <a:pPr marL="914400" lvl="2" indent="0">
              <a:buNone/>
            </a:pPr>
            <a:endParaRPr lang="en-US" sz="3200" dirty="0" smtClean="0"/>
          </a:p>
          <a:p>
            <a:pPr marL="914400" lvl="2" indent="0">
              <a:buNone/>
            </a:pPr>
            <a:endParaRPr lang="en-US" sz="3200" dirty="0"/>
          </a:p>
          <a:p>
            <a:pPr marL="914400" lvl="2" indent="0">
              <a:buNone/>
            </a:pPr>
            <a:endParaRPr lang="en-US" sz="3200" dirty="0" smtClean="0"/>
          </a:p>
          <a:p>
            <a:pPr marL="914400" lvl="2" indent="0">
              <a:buNone/>
            </a:pP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00" y="5943600"/>
            <a:ext cx="6324600" cy="777875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Shirley Crenshaw, MSW, LCSW  </a:t>
            </a:r>
          </a:p>
          <a:p>
            <a:pPr>
              <a:defRPr/>
            </a:pPr>
            <a:r>
              <a:rPr lang="en-US" sz="1800" dirty="0" smtClean="0"/>
              <a:t> www.attachmenttrauma.com  (314) 374-4753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23230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US" dirty="0" smtClean="0"/>
              <a:t>ATTACh.org “White Paper”:</a:t>
            </a:r>
            <a:r>
              <a:rPr lang="en-US" dirty="0"/>
              <a:t> </a:t>
            </a:r>
            <a:r>
              <a:rPr lang="en-US" dirty="0" smtClean="0"/>
              <a:t> Physical restraint is only used when safety is compromised</a:t>
            </a:r>
          </a:p>
          <a:p>
            <a:r>
              <a:rPr lang="en-US" dirty="0" smtClean="0"/>
              <a:t>More troubled the child, the closer the supervision (grabbing distance) – helps child feel safe</a:t>
            </a:r>
          </a:p>
          <a:p>
            <a:r>
              <a:rPr lang="en-US" dirty="0" smtClean="0"/>
              <a:t>Take the child out of school if possible – more time for making a connection</a:t>
            </a:r>
            <a:endParaRPr lang="en-US" dirty="0"/>
          </a:p>
          <a:p>
            <a:r>
              <a:rPr lang="en-US" dirty="0" smtClean="0"/>
              <a:t>Psychotropic meds can sometimes make the child worse.  Ritalin (stimulants) can repress play (</a:t>
            </a:r>
            <a:r>
              <a:rPr lang="en-US" dirty="0" smtClean="0"/>
              <a:t>Gomez, </a:t>
            </a:r>
            <a:r>
              <a:rPr lang="en-US" dirty="0" err="1" smtClean="0"/>
              <a:t>Panksepp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0" y="6019800"/>
            <a:ext cx="4953000" cy="625475"/>
          </a:xfrm>
        </p:spPr>
        <p:txBody>
          <a:bodyPr/>
          <a:lstStyle/>
          <a:p>
            <a:pPr>
              <a:defRPr/>
            </a:pPr>
            <a:r>
              <a:rPr lang="en-US" sz="1800" smtClean="0"/>
              <a:t>Shirley Crenshaw, MSW, LCSW   www.attachmenttrauma.com  (314) 374-4753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73099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Sensory Integration Dysfunction</a:t>
            </a:r>
            <a:br>
              <a:rPr lang="en-US" dirty="0" smtClean="0"/>
            </a:br>
            <a:r>
              <a:rPr lang="en-US" dirty="0" smtClean="0"/>
              <a:t>(Karyn Purvis)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ORIGINS:</a:t>
            </a:r>
          </a:p>
          <a:p>
            <a:r>
              <a:rPr lang="en-US" dirty="0" smtClean="0"/>
              <a:t>Stressful pregnancy</a:t>
            </a:r>
          </a:p>
          <a:p>
            <a:r>
              <a:rPr lang="en-US" dirty="0" smtClean="0"/>
              <a:t>Difficult birth and/or prematurity/NICU</a:t>
            </a:r>
          </a:p>
          <a:p>
            <a:r>
              <a:rPr lang="en-US" dirty="0" smtClean="0"/>
              <a:t>Early Hospitalization</a:t>
            </a:r>
          </a:p>
          <a:p>
            <a:r>
              <a:rPr lang="en-US" dirty="0" smtClean="0"/>
              <a:t>Abuse</a:t>
            </a:r>
          </a:p>
          <a:p>
            <a:r>
              <a:rPr lang="en-US" dirty="0" smtClean="0"/>
              <a:t>Neglect</a:t>
            </a:r>
          </a:p>
          <a:p>
            <a:r>
              <a:rPr lang="en-US" dirty="0" smtClean="0"/>
              <a:t>Trauma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356350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Shirley Crenshaw, MSW, LCSW   www.attachmenttrauma.com  (314) 374-4753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3549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Signs of S.I. Dysfunction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u="sng" dirty="0" smtClean="0"/>
              <a:t>The Out of Sync Child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Over reacts and/or under reacts to pain</a:t>
            </a:r>
          </a:p>
          <a:p>
            <a:r>
              <a:rPr lang="en-US" dirty="0" smtClean="0"/>
              <a:t>Craves touch and/or avoids touch</a:t>
            </a:r>
          </a:p>
          <a:p>
            <a:r>
              <a:rPr lang="en-US" dirty="0" smtClean="0"/>
              <a:t>Seeks out physically aggressive contact  (walls, people, etc.)</a:t>
            </a:r>
          </a:p>
          <a:p>
            <a:r>
              <a:rPr lang="en-US" dirty="0" smtClean="0"/>
              <a:t>Poor balance</a:t>
            </a:r>
          </a:p>
          <a:p>
            <a:r>
              <a:rPr lang="en-US" dirty="0" smtClean="0"/>
              <a:t>Grasps objects too tightly and/or loosely</a:t>
            </a:r>
          </a:p>
          <a:p>
            <a:r>
              <a:rPr lang="en-US" dirty="0" smtClean="0"/>
              <a:t>Overly sensitive to loud noises</a:t>
            </a:r>
          </a:p>
          <a:p>
            <a:r>
              <a:rPr lang="en-US" dirty="0" smtClean="0"/>
              <a:t>Speaks in a loud voice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Shirley Crenshaw, MSW, LCSW   www.attachmenttrauma.com  (314) 374-4753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22310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Signs of S.I. Dysfunction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u="sng" dirty="0" smtClean="0"/>
              <a:t>The Out of Sync Child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Poor manual skills (scissors, buttons, crayons)</a:t>
            </a:r>
          </a:p>
          <a:p>
            <a:r>
              <a:rPr lang="en-US" dirty="0" smtClean="0"/>
              <a:t>Poor handwriting</a:t>
            </a:r>
          </a:p>
          <a:p>
            <a:r>
              <a:rPr lang="en-US" dirty="0" smtClean="0"/>
              <a:t>Increased pencil pressure</a:t>
            </a:r>
          </a:p>
          <a:p>
            <a:r>
              <a:rPr lang="en-US" dirty="0" smtClean="0"/>
              <a:t>Clumsiness</a:t>
            </a:r>
          </a:p>
          <a:p>
            <a:r>
              <a:rPr lang="en-US" dirty="0" smtClean="0"/>
              <a:t>Sensitive to loud noises. lights, and smells</a:t>
            </a:r>
          </a:p>
          <a:p>
            <a:r>
              <a:rPr lang="en-US" dirty="0" smtClean="0"/>
              <a:t>Sensitive to tags in clothing</a:t>
            </a:r>
          </a:p>
          <a:p>
            <a:r>
              <a:rPr lang="en-US" dirty="0" smtClean="0"/>
              <a:t>Picky eater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Shirley Crenshaw, MSW, LCSW   www.attachmenttrauma.com  (314) 374-4753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22310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Signs of S.I. Dysfunction    </a:t>
            </a:r>
            <a:br>
              <a:rPr lang="en-US" dirty="0" smtClean="0"/>
            </a:br>
            <a:r>
              <a:rPr lang="en-US" u="sng" dirty="0" smtClean="0"/>
              <a:t>The Out of Sync Child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Difficulty paying attention</a:t>
            </a:r>
          </a:p>
          <a:p>
            <a:r>
              <a:rPr lang="en-US" dirty="0" smtClean="0"/>
              <a:t>Restless or fidgety, impulsive and has difficulty organizing or structuring activities</a:t>
            </a:r>
          </a:p>
          <a:p>
            <a:r>
              <a:rPr lang="en-US" dirty="0" smtClean="0"/>
              <a:t>Overreacts or underreacts to pain</a:t>
            </a:r>
          </a:p>
          <a:p>
            <a:r>
              <a:rPr lang="en-US" dirty="0" smtClean="0"/>
              <a:t>Constantly touching objects/people</a:t>
            </a:r>
          </a:p>
          <a:p>
            <a:r>
              <a:rPr lang="en-US" dirty="0"/>
              <a:t>Dislikes </a:t>
            </a:r>
            <a:r>
              <a:rPr lang="en-US" dirty="0" smtClean="0"/>
              <a:t>haircutting, nail clipping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24600"/>
            <a:ext cx="5334000" cy="396875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Shirley Crenshaw, MSW, LCSW   www.attachmenttrauma.com  (314) 374-4753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22310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with SI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Crab crawl</a:t>
            </a:r>
          </a:p>
          <a:p>
            <a:r>
              <a:rPr lang="en-US" dirty="0" smtClean="0"/>
              <a:t>Wheelbarrow walking</a:t>
            </a:r>
          </a:p>
          <a:p>
            <a:r>
              <a:rPr lang="en-US" dirty="0" smtClean="0"/>
              <a:t>Trampoline</a:t>
            </a:r>
          </a:p>
          <a:p>
            <a:r>
              <a:rPr lang="en-US" dirty="0" smtClean="0"/>
              <a:t>Horseback riding</a:t>
            </a:r>
          </a:p>
          <a:p>
            <a:r>
              <a:rPr lang="en-US" dirty="0" smtClean="0"/>
              <a:t>Gymnastics</a:t>
            </a:r>
          </a:p>
          <a:p>
            <a:r>
              <a:rPr lang="en-US" dirty="0"/>
              <a:t>Swimming/</a:t>
            </a:r>
            <a:r>
              <a:rPr lang="en-US" dirty="0" smtClean="0"/>
              <a:t>diving</a:t>
            </a:r>
          </a:p>
          <a:p>
            <a:r>
              <a:rPr lang="en-US" dirty="0"/>
              <a:t>Swinging on swing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24600"/>
            <a:ext cx="5181600" cy="396875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Shirley Crenshaw, MSW, LCSW   www.attachmenttrauma.com  (314) 374-4753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33714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with SI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Rocking</a:t>
            </a:r>
          </a:p>
          <a:p>
            <a:r>
              <a:rPr lang="en-US" dirty="0"/>
              <a:t>Spinning</a:t>
            </a:r>
          </a:p>
          <a:p>
            <a:r>
              <a:rPr lang="en-US" dirty="0"/>
              <a:t>Jungle-gym </a:t>
            </a:r>
            <a:r>
              <a:rPr lang="en-US" dirty="0" smtClean="0"/>
              <a:t>play</a:t>
            </a:r>
          </a:p>
          <a:p>
            <a:r>
              <a:rPr lang="en-US" dirty="0" smtClean="0"/>
              <a:t>Deep pressure massage</a:t>
            </a:r>
          </a:p>
          <a:p>
            <a:r>
              <a:rPr lang="en-US" dirty="0" smtClean="0"/>
              <a:t>Suck up small pieces of paper with straw</a:t>
            </a:r>
          </a:p>
          <a:p>
            <a:r>
              <a:rPr lang="en-US" dirty="0"/>
              <a:t>Fidgets (to hold in hand when in school)</a:t>
            </a:r>
          </a:p>
          <a:p>
            <a:r>
              <a:rPr lang="en-US" dirty="0"/>
              <a:t>Vanilla and lavender oil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sz="1600" smtClean="0"/>
              <a:t>Shirley Crenshaw, MSW, LCSW   www.attachmenttrauma.com  (314) 374-4753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33714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with SI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Healthy snacks (every 2 </a:t>
            </a:r>
            <a:r>
              <a:rPr lang="en-US" sz="3600" dirty="0" smtClean="0"/>
              <a:t>hrs.) </a:t>
            </a:r>
            <a:r>
              <a:rPr lang="en-US" sz="3600" dirty="0"/>
              <a:t>– </a:t>
            </a: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r>
              <a:rPr lang="en-US" dirty="0"/>
              <a:t>Chewy foods – gum (4/5 pieces), raisins, dried fruits, beef </a:t>
            </a:r>
            <a:r>
              <a:rPr lang="en-US" dirty="0" smtClean="0"/>
              <a:t>jerky</a:t>
            </a:r>
          </a:p>
          <a:p>
            <a:r>
              <a:rPr lang="en-US" dirty="0" smtClean="0"/>
              <a:t>Foods to suck on – suckers, yogurt with straw, thick drinks through straws - smoothies</a:t>
            </a:r>
          </a:p>
          <a:p>
            <a:r>
              <a:rPr lang="en-US" dirty="0" smtClean="0"/>
              <a:t>Crunchy foods – apples, popcorn, raw veggies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sz="1600" smtClean="0"/>
              <a:t>Shirley Crenshaw, MSW, LCSW   www.attachmenttrauma.com  (314) 374-4753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33714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with SI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839200" cy="4648200"/>
          </a:xfrm>
        </p:spPr>
        <p:txBody>
          <a:bodyPr numCol="2">
            <a:normAutofit/>
          </a:bodyPr>
          <a:lstStyle/>
          <a:p>
            <a:r>
              <a:rPr lang="en-US" sz="3600" dirty="0" smtClean="0"/>
              <a:t>Blowing bubbles                      </a:t>
            </a:r>
          </a:p>
          <a:p>
            <a:r>
              <a:rPr lang="en-US" sz="3600" dirty="0" smtClean="0"/>
              <a:t>Wilbarger brushing</a:t>
            </a:r>
          </a:p>
          <a:p>
            <a:r>
              <a:rPr lang="en-US" sz="3600" dirty="0" smtClean="0"/>
              <a:t>Sandwich games</a:t>
            </a:r>
          </a:p>
          <a:p>
            <a:r>
              <a:rPr lang="en-US" sz="3600" dirty="0" smtClean="0"/>
              <a:t>Theraband on chairs</a:t>
            </a:r>
          </a:p>
          <a:p>
            <a:r>
              <a:rPr lang="en-US" sz="3600" dirty="0" smtClean="0"/>
              <a:t>Jumping Jacks</a:t>
            </a:r>
          </a:p>
          <a:p>
            <a:r>
              <a:rPr lang="en-US" sz="3600" dirty="0" smtClean="0"/>
              <a:t>Weight-bearing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lvl="8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57400" y="6356350"/>
            <a:ext cx="5029200" cy="365125"/>
          </a:xfrm>
        </p:spPr>
        <p:txBody>
          <a:bodyPr/>
          <a:lstStyle/>
          <a:p>
            <a:pPr>
              <a:defRPr/>
            </a:pPr>
            <a:r>
              <a:rPr lang="en-US" sz="1800" smtClean="0"/>
              <a:t>Shirley Crenshaw, MSW, LCSW   www.attachmenttrauma.com  (314) 374-4753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33714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with SI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Bubble </a:t>
            </a:r>
            <a:r>
              <a:rPr lang="en-US" sz="4000" dirty="0"/>
              <a:t>wrap</a:t>
            </a:r>
          </a:p>
          <a:p>
            <a:r>
              <a:rPr lang="en-US" sz="4000" dirty="0"/>
              <a:t>Writing letters/shapes on back</a:t>
            </a:r>
          </a:p>
          <a:p>
            <a:r>
              <a:rPr lang="en-US" sz="4000" dirty="0"/>
              <a:t>Tearing paper </a:t>
            </a:r>
          </a:p>
          <a:p>
            <a:r>
              <a:rPr lang="en-US" sz="4000" dirty="0"/>
              <a:t>Tearing old sheets</a:t>
            </a:r>
          </a:p>
          <a:p>
            <a:r>
              <a:rPr lang="en-US" sz="4000" dirty="0"/>
              <a:t>Punching holes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324600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sz="1800" smtClean="0"/>
              <a:t>Shirley Crenshaw, MSW, LCSW   www.attachmenttrauma.com  (314) 374-4753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05432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Interferes with normal development</a:t>
            </a:r>
          </a:p>
          <a:p>
            <a:r>
              <a:rPr lang="en-US" dirty="0"/>
              <a:t>Interferes with memory </a:t>
            </a:r>
            <a:r>
              <a:rPr lang="en-US" dirty="0" smtClean="0"/>
              <a:t>processing</a:t>
            </a:r>
          </a:p>
          <a:p>
            <a:r>
              <a:rPr lang="en-US" dirty="0" smtClean="0"/>
              <a:t>Memories often not accessible to conscious</a:t>
            </a:r>
          </a:p>
          <a:p>
            <a:r>
              <a:rPr lang="en-US" dirty="0" smtClean="0"/>
              <a:t>Memories easily triggered by sensory clues/emotions (easily dysregulated)</a:t>
            </a:r>
          </a:p>
          <a:p>
            <a:r>
              <a:rPr lang="en-US" dirty="0" smtClean="0"/>
              <a:t>Flashbacks/</a:t>
            </a:r>
            <a:r>
              <a:rPr lang="en-US" dirty="0"/>
              <a:t>d</a:t>
            </a:r>
            <a:r>
              <a:rPr lang="en-US" dirty="0" smtClean="0"/>
              <a:t>issociation/hypervigilance/nightmares</a:t>
            </a:r>
          </a:p>
          <a:p>
            <a:r>
              <a:rPr lang="en-US" dirty="0" smtClean="0"/>
              <a:t>Continual state of alarm/anxiety (effects  on immune system)</a:t>
            </a:r>
          </a:p>
          <a:p>
            <a:r>
              <a:rPr lang="en-US" dirty="0" smtClean="0"/>
              <a:t>Inability to manage/regulate emotions/lacks coping ability (leads to addictions- relational </a:t>
            </a:r>
            <a:r>
              <a:rPr lang="en-US" dirty="0"/>
              <a:t>substitutes - Gabor Mate – heroin=warm hug)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57400" y="5943600"/>
            <a:ext cx="5105400" cy="777875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Shirley Crenshaw, MSW, LCSW   www.attachmenttrauma.com  (314) 374-4753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88486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Sleep (Dr. Julian Davis)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Sleep deprivation looks like hyperactivity</a:t>
            </a:r>
          </a:p>
          <a:p>
            <a:r>
              <a:rPr lang="en-US" dirty="0" smtClean="0"/>
              <a:t>Nighttime associated with fear</a:t>
            </a:r>
          </a:p>
          <a:p>
            <a:r>
              <a:rPr lang="en-US" dirty="0" smtClean="0"/>
              <a:t>Co-sleeping ok</a:t>
            </a:r>
          </a:p>
          <a:p>
            <a:r>
              <a:rPr lang="en-US" dirty="0" smtClean="0"/>
              <a:t>Fade parental presence (move chair 1 foot each night) with get out of bed free card</a:t>
            </a:r>
          </a:p>
          <a:p>
            <a:r>
              <a:rPr lang="en-US" dirty="0"/>
              <a:t>Bedtime rituals</a:t>
            </a:r>
          </a:p>
          <a:p>
            <a:r>
              <a:rPr lang="en-US" dirty="0"/>
              <a:t>Transitional objects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5943600" cy="365125"/>
          </a:xfrm>
        </p:spPr>
        <p:txBody>
          <a:bodyPr/>
          <a:lstStyle/>
          <a:p>
            <a:pPr>
              <a:defRPr/>
            </a:pPr>
            <a:r>
              <a:rPr lang="en-US" sz="1800" smtClean="0"/>
              <a:t>Shirley Crenshaw, MSW, LCSW   www.attachmenttrauma.com  (314) 374-4753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01525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Sleep (Dr. Julian Davis)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Weighted blankets</a:t>
            </a:r>
          </a:p>
          <a:p>
            <a:r>
              <a:rPr lang="en-US" dirty="0" smtClean="0"/>
              <a:t>Cool temperature</a:t>
            </a:r>
          </a:p>
          <a:p>
            <a:r>
              <a:rPr lang="en-US" dirty="0" smtClean="0"/>
              <a:t>Avoid </a:t>
            </a:r>
            <a:r>
              <a:rPr lang="en-US" dirty="0"/>
              <a:t>caffeine and sugary, highly processed foods</a:t>
            </a:r>
          </a:p>
          <a:p>
            <a:r>
              <a:rPr lang="en-US" dirty="0"/>
              <a:t>Afternoon </a:t>
            </a:r>
            <a:r>
              <a:rPr lang="en-US" dirty="0" smtClean="0"/>
              <a:t>exercise/morning sunlight</a:t>
            </a:r>
            <a:endParaRPr lang="en-US" dirty="0"/>
          </a:p>
          <a:p>
            <a:r>
              <a:rPr lang="en-US" dirty="0"/>
              <a:t>Avoid electronics (tv, computers, phones, and vigorous play in pre-bed </a:t>
            </a:r>
            <a:r>
              <a:rPr lang="en-US" dirty="0" smtClean="0"/>
              <a:t>hour</a:t>
            </a:r>
          </a:p>
          <a:p>
            <a:r>
              <a:rPr lang="en-US" dirty="0" smtClean="0"/>
              <a:t>Aquariums (if child does not kill fish)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5943600" cy="365125"/>
          </a:xfrm>
        </p:spPr>
        <p:txBody>
          <a:bodyPr/>
          <a:lstStyle/>
          <a:p>
            <a:pPr>
              <a:defRPr/>
            </a:pPr>
            <a:r>
              <a:rPr lang="en-US" sz="1800" smtClean="0"/>
              <a:t>Shirley Crenshaw, MSW, LCSW   www.attachmenttrauma.com  (314) 374-4753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01525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Sleep (Dr. Julian Davis)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No light (black out curtains)</a:t>
            </a:r>
          </a:p>
          <a:p>
            <a:r>
              <a:rPr lang="en-US" dirty="0" smtClean="0"/>
              <a:t>Sound machine or fan</a:t>
            </a:r>
          </a:p>
          <a:p>
            <a:r>
              <a:rPr lang="en-US" dirty="0" smtClean="0"/>
              <a:t>Bath, snack, bottle, book, prayer, massage, audiobooks (especially parent reading book)</a:t>
            </a:r>
          </a:p>
          <a:p>
            <a:r>
              <a:rPr lang="en-US" dirty="0" smtClean="0"/>
              <a:t>Melatonin, Chamomile, Hylands Calms Forte, Clonidine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5943600" cy="365125"/>
          </a:xfrm>
        </p:spPr>
        <p:txBody>
          <a:bodyPr/>
          <a:lstStyle/>
          <a:p>
            <a:pPr>
              <a:defRPr/>
            </a:pPr>
            <a:r>
              <a:rPr lang="en-US" sz="1800" smtClean="0"/>
              <a:t>Shirley Crenshaw, MSW, LCSW   www.attachmenttrauma.com  (314) 374-4753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01525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School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Need to control others/environment</a:t>
            </a:r>
          </a:p>
          <a:p>
            <a:r>
              <a:rPr lang="en-US" dirty="0" smtClean="0"/>
              <a:t>Transitional trauma (changes in class/seasons/substitutes</a:t>
            </a:r>
          </a:p>
          <a:p>
            <a:r>
              <a:rPr lang="en-US" dirty="0" smtClean="0"/>
              <a:t>Easily distracted/impulsive</a:t>
            </a:r>
          </a:p>
          <a:p>
            <a:r>
              <a:rPr lang="en-US" dirty="0" smtClean="0"/>
              <a:t>Trauma creates concentration, attention, &amp; processing problems</a:t>
            </a:r>
          </a:p>
          <a:p>
            <a:r>
              <a:rPr lang="en-US" dirty="0" smtClean="0"/>
              <a:t>Extreme need for attention (neg easier)</a:t>
            </a:r>
          </a:p>
          <a:p>
            <a:r>
              <a:rPr lang="en-US" dirty="0" smtClean="0"/>
              <a:t>Anxiety/defiance/aggression/stealing/lying</a:t>
            </a:r>
          </a:p>
          <a:p>
            <a:r>
              <a:rPr lang="en-US" dirty="0" smtClean="0"/>
              <a:t>Triangulation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248400"/>
            <a:ext cx="5486400" cy="533400"/>
          </a:xfrm>
        </p:spPr>
        <p:txBody>
          <a:bodyPr/>
          <a:lstStyle/>
          <a:p>
            <a:pPr>
              <a:defRPr/>
            </a:pPr>
            <a:r>
              <a:rPr lang="en-US" sz="1800" smtClean="0"/>
              <a:t>Shirley Crenshaw, MSW, LCSW   www.attachmenttrauma.com  (314) 374-4753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6266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11" dirty="0" smtClean="0"/>
              <a:t>Attachment Bibliography:  </a:t>
            </a:r>
            <a:br>
              <a:rPr lang="en-US" sz="3111" dirty="0" smtClean="0"/>
            </a:br>
            <a:r>
              <a:rPr lang="en-US" sz="3111" dirty="0" smtClean="0"/>
              <a:t>Shirley Crenshaw, MSW, LCSW</a:t>
            </a:r>
            <a:br>
              <a:rPr lang="en-US" sz="3111" dirty="0" smtClean="0"/>
            </a:br>
            <a:r>
              <a:rPr lang="en-US" sz="3111" i="1" dirty="0" smtClean="0"/>
              <a:t>www.attachmenttrauma.com</a:t>
            </a:r>
            <a:r>
              <a:rPr lang="en-US" sz="3111" dirty="0" smtClean="0"/>
              <a:t/>
            </a:r>
            <a:br>
              <a:rPr lang="en-US" sz="3111" dirty="0" smtClean="0"/>
            </a:br>
            <a:r>
              <a:rPr lang="en-US" sz="2667" dirty="0" smtClean="0"/>
              <a:t>(314) 374-4753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9050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*</a:t>
            </a:r>
            <a:r>
              <a:rPr lang="en-US" u="sng" dirty="0" smtClean="0">
                <a:hlinkClick r:id="rId2"/>
              </a:rPr>
              <a:t>www.attach.org</a:t>
            </a:r>
            <a:endParaRPr lang="en-US" u="sng" dirty="0" smtClean="0"/>
          </a:p>
          <a:p>
            <a:pPr marL="0" indent="0">
              <a:buNone/>
            </a:pPr>
            <a:endParaRPr lang="en-US" u="sng" dirty="0" smtClean="0"/>
          </a:p>
          <a:p>
            <a:r>
              <a:rPr lang="en-US" dirty="0" smtClean="0"/>
              <a:t>*www.childtrauma.org</a:t>
            </a:r>
          </a:p>
          <a:p>
            <a:pPr marL="0" indent="0"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www.child.tcu.edu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4"/>
              </a:rPr>
              <a:t>www.info@</a:t>
            </a:r>
            <a:r>
              <a:rPr lang="en-US" dirty="0" smtClean="0">
                <a:hlinkClick r:id="rId4"/>
              </a:rPr>
              <a:t>emdria.org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5"/>
              </a:rPr>
              <a:t>www.emdrnetwork.org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*www.robertspottswood.org</a:t>
            </a:r>
          </a:p>
          <a:p>
            <a:endParaRPr lang="en-US" dirty="0" smtClean="0"/>
          </a:p>
          <a:p>
            <a:r>
              <a:rPr lang="en-US" dirty="0" smtClean="0"/>
              <a:t>*www.theraplay.org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flipV="1">
            <a:off x="3200400" y="6812280"/>
            <a:ext cx="2895600" cy="45719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8077200" cy="5791200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*ATTACh (2011).  </a:t>
            </a:r>
            <a:r>
              <a:rPr lang="en-US" sz="9600" u="sng" dirty="0"/>
              <a:t>Hope for Healing</a:t>
            </a:r>
            <a:r>
              <a:rPr lang="en-US" sz="9600" dirty="0"/>
              <a:t>.   www.attach.org</a:t>
            </a:r>
          </a:p>
          <a:p>
            <a:endParaRPr lang="en-US" sz="9600" dirty="0" smtClean="0"/>
          </a:p>
          <a:p>
            <a:r>
              <a:rPr lang="en-US" sz="9600" dirty="0" smtClean="0"/>
              <a:t>Becker</a:t>
            </a:r>
            <a:r>
              <a:rPr lang="en-US" sz="9600" dirty="0"/>
              <a:t>-Weidman,A &amp; Shell, D. (eds) (2010).  </a:t>
            </a:r>
            <a:r>
              <a:rPr lang="en-US" sz="9600" u="sng" dirty="0"/>
              <a:t>Attachment Parenting: Developing Connections and Healing Children.  </a:t>
            </a:r>
            <a:r>
              <a:rPr lang="en-US" sz="9600" dirty="0"/>
              <a:t>Lanham, MD: Jason </a:t>
            </a:r>
            <a:r>
              <a:rPr lang="en-US" sz="9600" dirty="0" smtClean="0"/>
              <a:t>Aronson</a:t>
            </a:r>
          </a:p>
          <a:p>
            <a:endParaRPr lang="en-US" sz="9600" dirty="0"/>
          </a:p>
          <a:p>
            <a:r>
              <a:rPr lang="en-US" sz="9600" dirty="0" err="1" smtClean="0"/>
              <a:t>Bowlby</a:t>
            </a:r>
            <a:r>
              <a:rPr lang="en-US" sz="9600" dirty="0" smtClean="0"/>
              <a:t>, J. (1982). </a:t>
            </a:r>
            <a:r>
              <a:rPr lang="en-US" sz="9600" u="sng" dirty="0" smtClean="0"/>
              <a:t>Attachment</a:t>
            </a:r>
            <a:r>
              <a:rPr lang="en-US" sz="9600" dirty="0" smtClean="0"/>
              <a:t>.  New York:  Basic Books</a:t>
            </a:r>
            <a:endParaRPr lang="en-US" sz="9600" u="sng" dirty="0"/>
          </a:p>
          <a:p>
            <a:endParaRPr lang="en-US" sz="9600" dirty="0"/>
          </a:p>
          <a:p>
            <a:r>
              <a:rPr lang="en-US" sz="9600" dirty="0"/>
              <a:t>Briere, J. &amp; Lanktree, Cheryl (2012)</a:t>
            </a:r>
            <a:r>
              <a:rPr lang="en-US" sz="9600" u="sng" dirty="0"/>
              <a:t>.  Treating Complex Trauma in Adolescents and Young Adults</a:t>
            </a:r>
            <a:r>
              <a:rPr lang="en-US" sz="9600" dirty="0"/>
              <a:t>. Thousand Oaks, CA: SAGE Publications, Inc.</a:t>
            </a:r>
          </a:p>
          <a:p>
            <a:endParaRPr lang="en-US" sz="9600" dirty="0" smtClean="0"/>
          </a:p>
          <a:p>
            <a:r>
              <a:rPr lang="en-US" sz="9600" dirty="0" smtClean="0"/>
              <a:t>Bush </a:t>
            </a:r>
            <a:r>
              <a:rPr lang="en-US" sz="9600" dirty="0"/>
              <a:t>&amp; Spottswood, R. (2009). </a:t>
            </a:r>
            <a:r>
              <a:rPr lang="en-US" sz="9600" u="sng" dirty="0"/>
              <a:t>The Bean Seed</a:t>
            </a:r>
            <a:r>
              <a:rPr lang="en-US" sz="9600" dirty="0"/>
              <a:t>. Hartland, VT: Adoption Conversations  </a:t>
            </a:r>
            <a:r>
              <a:rPr lang="en-US" sz="9600" dirty="0" smtClean="0"/>
              <a:t> (</a:t>
            </a:r>
            <a:r>
              <a:rPr lang="en-US" sz="9600" dirty="0"/>
              <a:t>802)436-</a:t>
            </a:r>
            <a:r>
              <a:rPr lang="en-US" sz="9600" dirty="0" smtClean="0"/>
              <a:t>1488</a:t>
            </a:r>
          </a:p>
          <a:p>
            <a:endParaRPr lang="en-US" sz="9600" dirty="0"/>
          </a:p>
          <a:p>
            <a:r>
              <a:rPr lang="en-US" sz="9600" dirty="0" smtClean="0"/>
              <a:t>Eldridge, S. (2003).  </a:t>
            </a:r>
            <a:r>
              <a:rPr lang="en-US" sz="9600" u="sng" dirty="0" smtClean="0"/>
              <a:t>20 Things Adopted Kids Wish Their Adoptive Parents Knew</a:t>
            </a:r>
            <a:r>
              <a:rPr lang="en-US" sz="9600" dirty="0" smtClean="0"/>
              <a:t>. N.Y.: Random House</a:t>
            </a:r>
          </a:p>
          <a:p>
            <a:pPr marL="0" indent="0">
              <a:buNone/>
            </a:pPr>
            <a:endParaRPr lang="en-US" sz="9600" dirty="0"/>
          </a:p>
          <a:p>
            <a:endParaRPr lang="en-US" sz="8000" dirty="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209800" y="6172200"/>
            <a:ext cx="4800600" cy="549275"/>
          </a:xfrm>
        </p:spPr>
        <p:txBody>
          <a:bodyPr/>
          <a:lstStyle/>
          <a:p>
            <a:pPr>
              <a:defRPr/>
            </a:pPr>
            <a:r>
              <a:rPr lang="en-US" sz="1600" dirty="0" smtClean="0"/>
              <a:t>Shirley Crenshaw, MSW, LCSW   www.attachmenttrauma.com  (314) 374-4753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"/>
            <a:ext cx="807720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Emerson, D. &amp; Hopper, E.(2011).  </a:t>
            </a:r>
            <a:r>
              <a:rPr lang="en-US" sz="2400" u="sng" dirty="0"/>
              <a:t>Overcoming Trauma Through </a:t>
            </a:r>
            <a:r>
              <a:rPr lang="en-US" sz="2400" dirty="0"/>
              <a:t>Yoga.  Berkeley, CA: North Atlantic </a:t>
            </a:r>
            <a:r>
              <a:rPr lang="en-US" sz="2400" dirty="0" smtClean="0"/>
              <a:t>Books</a:t>
            </a:r>
          </a:p>
          <a:p>
            <a:endParaRPr lang="en-US" sz="2400" u="sng" dirty="0"/>
          </a:p>
          <a:p>
            <a:r>
              <a:rPr lang="en-US" sz="2400" dirty="0" smtClean="0"/>
              <a:t>Gomez, A.M. (in press). </a:t>
            </a:r>
            <a:r>
              <a:rPr lang="en-US" sz="2400" u="sng" dirty="0" smtClean="0"/>
              <a:t>EMDR therapy and adjunct approaches with children:  Complex trauma, attachment and dissociation.</a:t>
            </a:r>
            <a:r>
              <a:rPr lang="en-US" sz="2400" dirty="0" smtClean="0"/>
              <a:t>  N.Y.:  Springer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Gray</a:t>
            </a:r>
            <a:r>
              <a:rPr lang="en-US" sz="2400" dirty="0"/>
              <a:t>, D. (2002).  </a:t>
            </a:r>
            <a:r>
              <a:rPr lang="en-US" sz="2400" u="sng" dirty="0"/>
              <a:t>Attaching in adoption</a:t>
            </a:r>
            <a:r>
              <a:rPr lang="en-US" sz="2400" dirty="0"/>
              <a:t>.  Indianapolis, IN:  Perspectives </a:t>
            </a:r>
            <a:r>
              <a:rPr lang="en-US" sz="2400" dirty="0" smtClean="0"/>
              <a:t>Press</a:t>
            </a:r>
          </a:p>
          <a:p>
            <a:endParaRPr lang="en-US" sz="2400" dirty="0"/>
          </a:p>
          <a:p>
            <a:r>
              <a:rPr lang="en-US" sz="2400" dirty="0" smtClean="0"/>
              <a:t>Hughes, D. (2011). </a:t>
            </a:r>
            <a:r>
              <a:rPr lang="en-US" sz="2400" u="sng" dirty="0" smtClean="0"/>
              <a:t>Attachment-Focused Family Therapy Workbook</a:t>
            </a:r>
            <a:r>
              <a:rPr lang="en-US" sz="2400" dirty="0" smtClean="0"/>
              <a:t>.  N.Y.: Norton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r>
              <a:rPr lang="en-US" sz="2400" dirty="0"/>
              <a:t>Hughes, D. (1997).  </a:t>
            </a:r>
            <a:r>
              <a:rPr lang="en-US" sz="2400" u="sng" dirty="0"/>
              <a:t>Facilitating developmental attachment.</a:t>
            </a:r>
            <a:r>
              <a:rPr lang="en-US" sz="2400" dirty="0"/>
              <a:t> Northvale, NJ:  Jason Aronson.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r>
              <a:rPr lang="en-US" sz="2400" dirty="0"/>
              <a:t>*Hughes, D.  (2006).  </a:t>
            </a:r>
            <a:r>
              <a:rPr lang="en-US" sz="2400" u="sng" dirty="0"/>
              <a:t>Building the bonds of attachment.</a:t>
            </a:r>
            <a:r>
              <a:rPr lang="en-US" sz="2400" dirty="0"/>
              <a:t> Northvale, NJ:  Jason Aronson</a:t>
            </a:r>
            <a:r>
              <a:rPr lang="en-US" sz="2400" dirty="0" smtClean="0"/>
              <a:t> 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209800" y="6172200"/>
            <a:ext cx="4876800" cy="549275"/>
          </a:xfrm>
        </p:spPr>
        <p:txBody>
          <a:bodyPr/>
          <a:lstStyle/>
          <a:p>
            <a:pPr>
              <a:defRPr/>
            </a:pPr>
            <a:r>
              <a:rPr lang="en-US" sz="1600" dirty="0" smtClean="0"/>
              <a:t>Shirley Crenshaw, MSW, LCSW   www.attachmenttrauma.com  (314) 374-4753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>
            <a:normAutofit/>
          </a:bodyPr>
          <a:lstStyle/>
          <a:p>
            <a:r>
              <a:rPr lang="en-US" sz="2000" dirty="0"/>
              <a:t> Hughes, D. (2006).  </a:t>
            </a:r>
            <a:r>
              <a:rPr lang="en-US" sz="2000" u="sng" dirty="0"/>
              <a:t>Building the bonds of attachment with Dyadic Developmental Psychotherapy</a:t>
            </a:r>
            <a:r>
              <a:rPr lang="en-US" sz="2000" dirty="0"/>
              <a:t> 2 DVD Discs (185 minutes) – order directly from his website.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/>
              <a:t>*Keck, G. and Kupecky, R. (2002).  </a:t>
            </a:r>
            <a:r>
              <a:rPr lang="en-US" sz="2000" u="sng" dirty="0"/>
              <a:t>Parenting the hurt child</a:t>
            </a:r>
            <a:r>
              <a:rPr lang="en-US" sz="2000" dirty="0"/>
              <a:t>. Colorado Springs, CO: Pinon </a:t>
            </a:r>
            <a:r>
              <a:rPr lang="en-US" sz="2000" dirty="0" smtClean="0"/>
              <a:t>Press</a:t>
            </a:r>
          </a:p>
          <a:p>
            <a:endParaRPr lang="en-US" sz="2000" dirty="0"/>
          </a:p>
          <a:p>
            <a:r>
              <a:rPr lang="en-US" sz="2000" dirty="0"/>
              <a:t>Kranowitz, C. (2005).  </a:t>
            </a:r>
            <a:r>
              <a:rPr lang="en-US" sz="2000" u="sng" dirty="0"/>
              <a:t>The Out-of-Sync Child</a:t>
            </a:r>
            <a:r>
              <a:rPr lang="en-US" sz="2000" dirty="0"/>
              <a:t>. New York: Penguin Group</a:t>
            </a:r>
            <a:endParaRPr lang="en-US" sz="2000" u="sng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Levine</a:t>
            </a:r>
            <a:r>
              <a:rPr lang="en-US" sz="2000" dirty="0"/>
              <a:t>, P.  (1997).  </a:t>
            </a:r>
            <a:r>
              <a:rPr lang="en-US" sz="2000" u="sng" dirty="0"/>
              <a:t>Waking the tiger:  healing trauma. </a:t>
            </a:r>
            <a:r>
              <a:rPr lang="en-US" sz="2000" dirty="0"/>
              <a:t> Berkeley, CA:  North </a:t>
            </a:r>
          </a:p>
          <a:p>
            <a:pPr marL="0" indent="0">
              <a:buNone/>
            </a:pPr>
            <a:r>
              <a:rPr lang="en-US" sz="2000" dirty="0"/>
              <a:t>        Atlantic Books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Lovett</a:t>
            </a:r>
            <a:r>
              <a:rPr lang="en-US" sz="2000" dirty="0"/>
              <a:t>, J. (1999). </a:t>
            </a:r>
            <a:r>
              <a:rPr lang="en-US" sz="2000" u="sng" dirty="0"/>
              <a:t>Small Wonders:  Healing Childhood Trauma with EMDR.</a:t>
            </a:r>
            <a:r>
              <a:rPr lang="en-US" sz="2000" dirty="0"/>
              <a:t> New York: The Free Press.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62200" y="6019800"/>
            <a:ext cx="4572000" cy="701675"/>
          </a:xfrm>
        </p:spPr>
        <p:txBody>
          <a:bodyPr/>
          <a:lstStyle/>
          <a:p>
            <a:pPr>
              <a:defRPr/>
            </a:pPr>
            <a:r>
              <a:rPr lang="en-US" sz="1400" dirty="0" smtClean="0"/>
              <a:t>Shirley Crenshaw, MSW, LCSW   www.attachmenttrauma.com  (314) 374-4753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1"/>
            <a:ext cx="8305800" cy="5791199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/>
              <a:t>Malchiodi, C (ed.) (2008). </a:t>
            </a:r>
            <a:r>
              <a:rPr lang="en-US" sz="4400" u="sng" dirty="0"/>
              <a:t>Creative Interventions with Traumatized Children</a:t>
            </a:r>
            <a:r>
              <a:rPr lang="en-US" sz="4400" dirty="0"/>
              <a:t>. New York: The Guilford Press</a:t>
            </a:r>
            <a:endParaRPr lang="en-US" sz="4400" u="sng" dirty="0"/>
          </a:p>
          <a:p>
            <a:endParaRPr lang="en-US" sz="4400" dirty="0" smtClean="0"/>
          </a:p>
          <a:p>
            <a:r>
              <a:rPr lang="en-US" sz="4400" dirty="0" smtClean="0"/>
              <a:t>*</a:t>
            </a:r>
            <a:r>
              <a:rPr lang="en-US" sz="4400" dirty="0"/>
              <a:t>Orlans, M. and Levy, T. (2006).  </a:t>
            </a:r>
            <a:r>
              <a:rPr lang="en-US" sz="4400" u="sng" dirty="0"/>
              <a:t>Healing Parents.</a:t>
            </a:r>
            <a:r>
              <a:rPr lang="en-US" sz="4400" dirty="0"/>
              <a:t>  Washington, DC: CWLA Press</a:t>
            </a:r>
          </a:p>
          <a:p>
            <a:endParaRPr lang="en-US" sz="4400" dirty="0" smtClean="0"/>
          </a:p>
          <a:p>
            <a:r>
              <a:rPr lang="en-US" sz="4400" dirty="0" smtClean="0"/>
              <a:t>Perry</a:t>
            </a:r>
            <a:r>
              <a:rPr lang="en-US" sz="4400" dirty="0"/>
              <a:t>, B (2010).  </a:t>
            </a:r>
            <a:r>
              <a:rPr lang="en-US" sz="4400" u="sng" dirty="0"/>
              <a:t>Born for Love: why empathy is essential- and endangered</a:t>
            </a:r>
            <a:r>
              <a:rPr lang="en-US" sz="4400" dirty="0"/>
              <a:t>. New York: Harper Collins</a:t>
            </a:r>
            <a:endParaRPr lang="en-US" sz="4400" u="sng" dirty="0"/>
          </a:p>
          <a:p>
            <a:endParaRPr lang="en-US" sz="4400" dirty="0" smtClean="0"/>
          </a:p>
          <a:p>
            <a:r>
              <a:rPr lang="en-US" sz="4400" dirty="0" smtClean="0"/>
              <a:t>Perry</a:t>
            </a:r>
            <a:r>
              <a:rPr lang="en-US" sz="4400" dirty="0"/>
              <a:t>, B (1995).  </a:t>
            </a:r>
            <a:r>
              <a:rPr lang="en-US" sz="4400" u="sng" dirty="0"/>
              <a:t>Maltreated Children:  Experience;  Brain Development and the Next Generation</a:t>
            </a:r>
            <a:r>
              <a:rPr lang="en-US" sz="4400" dirty="0"/>
              <a:t>.  New York:  W. W. Norton</a:t>
            </a:r>
          </a:p>
          <a:p>
            <a:endParaRPr lang="en-US" sz="4400" dirty="0"/>
          </a:p>
          <a:p>
            <a:r>
              <a:rPr lang="en-US" sz="4400" dirty="0"/>
              <a:t>Perry, B (2006)  “Applying Principles of Neurodevelopment to Clinical Work with Maltreated and Traumatized Children” in </a:t>
            </a:r>
            <a:r>
              <a:rPr lang="en-US" sz="4400" u="sng" dirty="0"/>
              <a:t>Working with Traumatized Youth in Child Welfare</a:t>
            </a:r>
            <a:r>
              <a:rPr lang="en-US" sz="4400" dirty="0"/>
              <a:t> ed. by Nancy Boyd Webb.  New York:  Guilford Press</a:t>
            </a:r>
          </a:p>
          <a:p>
            <a:endParaRPr lang="en-US" sz="4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0" y="6019800"/>
            <a:ext cx="5181600" cy="701675"/>
          </a:xfrm>
        </p:spPr>
        <p:txBody>
          <a:bodyPr/>
          <a:lstStyle/>
          <a:p>
            <a:pPr>
              <a:defRPr/>
            </a:pPr>
            <a:r>
              <a:rPr lang="en-US" sz="1600" smtClean="0"/>
              <a:t>Shirley Crenshaw, MSW, LCSW   www.attachmenttrauma.com  (314) 374-4753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1"/>
            <a:ext cx="8305800" cy="5791199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 smtClean="0"/>
              <a:t>*</a:t>
            </a:r>
            <a:r>
              <a:rPr lang="en-US" sz="5100" dirty="0"/>
              <a:t>Post, B and Forbes, H (2006). </a:t>
            </a:r>
            <a:r>
              <a:rPr lang="en-US" sz="5100" u="sng" dirty="0"/>
              <a:t>Beyond Consequences</a:t>
            </a:r>
            <a:r>
              <a:rPr lang="en-US" sz="5100" dirty="0"/>
              <a:t> </a:t>
            </a:r>
            <a:r>
              <a:rPr lang="en-US" sz="5100" dirty="0">
                <a:hlinkClick r:id="rId2"/>
              </a:rPr>
              <a:t>www.beyondconsequences.com</a:t>
            </a:r>
            <a:r>
              <a:rPr lang="en-US" sz="5100" dirty="0"/>
              <a:t> </a:t>
            </a:r>
          </a:p>
          <a:p>
            <a:pPr marL="0" indent="0">
              <a:buNone/>
            </a:pPr>
            <a:r>
              <a:rPr lang="en-US" sz="5100" dirty="0" smtClean="0"/>
              <a:t> </a:t>
            </a:r>
          </a:p>
          <a:p>
            <a:r>
              <a:rPr lang="en-US" sz="5100" dirty="0" smtClean="0"/>
              <a:t>Purvis</a:t>
            </a:r>
            <a:r>
              <a:rPr lang="en-US" sz="5100" dirty="0"/>
              <a:t>, K. and Cross, D. (2007).  </a:t>
            </a:r>
            <a:r>
              <a:rPr lang="en-US" sz="5100" u="sng" dirty="0"/>
              <a:t>The Connected Child</a:t>
            </a:r>
            <a:r>
              <a:rPr lang="en-US" sz="5100" dirty="0"/>
              <a:t>. New York:  McGraw-</a:t>
            </a:r>
            <a:r>
              <a:rPr lang="en-US" sz="5100" dirty="0" smtClean="0"/>
              <a:t>Hill</a:t>
            </a:r>
          </a:p>
          <a:p>
            <a:endParaRPr lang="en-US" sz="5100" dirty="0"/>
          </a:p>
          <a:p>
            <a:r>
              <a:rPr lang="en-US" sz="5100" dirty="0"/>
              <a:t>Schore, A.N. (1994).  </a:t>
            </a:r>
            <a:r>
              <a:rPr lang="en-US" sz="5100" u="sng" dirty="0"/>
              <a:t>Affect regulation and origin of the self</a:t>
            </a:r>
            <a:r>
              <a:rPr lang="en-US" sz="5100" dirty="0"/>
              <a:t>.  Hillsdale, NJ:  Lawrence Erlbaum</a:t>
            </a:r>
          </a:p>
          <a:p>
            <a:endParaRPr lang="en-US" sz="5100" dirty="0"/>
          </a:p>
          <a:p>
            <a:r>
              <a:rPr lang="en-US" sz="5100" dirty="0"/>
              <a:t>Shapiro, F. (2001). </a:t>
            </a:r>
            <a:r>
              <a:rPr lang="en-US" sz="5100" u="sng" dirty="0"/>
              <a:t>Eye Movement Desensitization and Reprocessing:  Basic Principles, Protocols, and Procedures </a:t>
            </a:r>
            <a:r>
              <a:rPr lang="en-US" sz="5100" dirty="0"/>
              <a:t>(2</a:t>
            </a:r>
            <a:r>
              <a:rPr lang="en-US" sz="5100" baseline="30000" dirty="0"/>
              <a:t>nd</a:t>
            </a:r>
            <a:r>
              <a:rPr lang="en-US" sz="5100" dirty="0"/>
              <a:t> ed.). New York: Guilford </a:t>
            </a:r>
            <a:r>
              <a:rPr lang="en-US" sz="5100" dirty="0" smtClean="0"/>
              <a:t>Press</a:t>
            </a:r>
            <a:endParaRPr lang="en-US" sz="4400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0" y="6019800"/>
            <a:ext cx="5181600" cy="701675"/>
          </a:xfrm>
        </p:spPr>
        <p:txBody>
          <a:bodyPr/>
          <a:lstStyle/>
          <a:p>
            <a:pPr>
              <a:defRPr/>
            </a:pPr>
            <a:r>
              <a:rPr lang="en-US" sz="1600" smtClean="0"/>
              <a:t>Shirley Crenshaw, MSW, LCSW   www.attachmenttrauma.com  (314) 374-4753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Trauma &amp; Implicit Memory (J. Briere)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Anger has to do with abandonment, though because it is in the implicit memory, they do not know what they are angry about.</a:t>
            </a:r>
          </a:p>
          <a:p>
            <a:r>
              <a:rPr lang="en-US" dirty="0" smtClean="0"/>
              <a:t>PTSD – Flashbacks on an implicit level – acting out behavior often stems from implicit trauma</a:t>
            </a:r>
          </a:p>
          <a:p>
            <a:r>
              <a:rPr lang="en-US" dirty="0" smtClean="0"/>
              <a:t>See people as who one expects them to be – not who they are (source attribution error)</a:t>
            </a:r>
          </a:p>
          <a:p>
            <a:r>
              <a:rPr lang="en-US" dirty="0" smtClean="0"/>
              <a:t>You are as bad as what happened to you – inadequate, unworthy of care, unlovable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5486400" cy="365125"/>
          </a:xfrm>
        </p:spPr>
        <p:txBody>
          <a:bodyPr/>
          <a:lstStyle/>
          <a:p>
            <a:pPr>
              <a:defRPr/>
            </a:pPr>
            <a:r>
              <a:rPr lang="en-US" sz="1800" smtClean="0"/>
              <a:t>Shirley Crenshaw, MSW, LCSW   www.attachmenttrauma.com  (314) 374-4753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523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6122987"/>
          </a:xfrm>
        </p:spPr>
        <p:txBody>
          <a:bodyPr>
            <a:normAutofit fontScale="40000" lnSpcReduction="20000"/>
          </a:bodyPr>
          <a:lstStyle/>
          <a:p>
            <a:endParaRPr lang="en-US" sz="6000" dirty="0"/>
          </a:p>
          <a:p>
            <a:r>
              <a:rPr lang="en-US" sz="7000" dirty="0"/>
              <a:t>Shapiro, F. (2002). </a:t>
            </a:r>
            <a:r>
              <a:rPr lang="en-US" sz="7000" u="sng" dirty="0"/>
              <a:t>EMDR as an Integrative Psychotherapy Approach:  Experts of Diverse Orientations Explore the Paradigm Prism</a:t>
            </a:r>
            <a:r>
              <a:rPr lang="en-US" sz="7000" dirty="0"/>
              <a:t>.  Washington, DC:  American Psychological Association Books.</a:t>
            </a:r>
          </a:p>
          <a:p>
            <a:endParaRPr lang="en-US" sz="7000" dirty="0"/>
          </a:p>
          <a:p>
            <a:r>
              <a:rPr lang="en-US" sz="7000" dirty="0" smtClean="0"/>
              <a:t>Siegel</a:t>
            </a:r>
            <a:r>
              <a:rPr lang="en-US" sz="7000" dirty="0"/>
              <a:t>, D.J &amp; Solomon, M.(eds.) (2003). </a:t>
            </a:r>
            <a:r>
              <a:rPr lang="en-US" sz="7000" u="sng" dirty="0"/>
              <a:t>Healing Trauma: attachment, mind, body, and brain</a:t>
            </a:r>
            <a:r>
              <a:rPr lang="en-US" sz="7000" dirty="0"/>
              <a:t>, NY:  </a:t>
            </a:r>
            <a:r>
              <a:rPr lang="en-US" sz="7000" dirty="0" smtClean="0"/>
              <a:t>Norton</a:t>
            </a:r>
          </a:p>
          <a:p>
            <a:endParaRPr lang="en-US" sz="7000" u="sng" dirty="0"/>
          </a:p>
          <a:p>
            <a:r>
              <a:rPr lang="en-US" sz="7000" dirty="0"/>
              <a:t>Smith, L.  (2005). Oil and water:  the attachment disordered child in school. </a:t>
            </a:r>
          </a:p>
          <a:p>
            <a:pPr marL="0" indent="0">
              <a:buNone/>
            </a:pPr>
            <a:endParaRPr lang="en-US" sz="7000" dirty="0" smtClean="0"/>
          </a:p>
          <a:p>
            <a:r>
              <a:rPr lang="en-US" sz="7000" dirty="0" smtClean="0"/>
              <a:t>*</a:t>
            </a:r>
            <a:r>
              <a:rPr lang="en-US" sz="7000" dirty="0"/>
              <a:t>Thomas, N.  (1997). </a:t>
            </a:r>
            <a:r>
              <a:rPr lang="en-US" sz="7000" u="sng" dirty="0"/>
              <a:t>Building brilliant brains through bonding</a:t>
            </a:r>
            <a:r>
              <a:rPr lang="en-US" sz="7000" dirty="0"/>
              <a:t> (dvd) </a:t>
            </a:r>
            <a:r>
              <a:rPr lang="en-US" sz="7000" u="sng" dirty="0" smtClean="0">
                <a:hlinkClick r:id="rId2"/>
              </a:rPr>
              <a:t>www.nancythomasparenting.com</a:t>
            </a:r>
            <a:endParaRPr lang="en-US" sz="7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038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Shirley Crenshaw, MSW, LCSW   www.attachmenttrauma.com  (314) 374-4753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021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>
            <a:normAutofit lnSpcReduction="10000"/>
          </a:bodyPr>
          <a:lstStyle/>
          <a:p>
            <a:r>
              <a:rPr lang="en-US" sz="2800" u="sng" dirty="0" smtClean="0">
                <a:hlinkClick r:id="rId2"/>
              </a:rPr>
              <a:t>www.attachmentdisorder.net</a:t>
            </a:r>
            <a:r>
              <a:rPr lang="en-US" sz="2800" dirty="0"/>
              <a:t>.  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r>
              <a:rPr lang="en-US" sz="2800" dirty="0"/>
              <a:t>*van der Kolk, B.  (1994).  </a:t>
            </a:r>
            <a:r>
              <a:rPr lang="en-US" sz="2800" u="sng" dirty="0"/>
              <a:t>The body keeps the score:  memory and the evolving psychobiology of post traumatic stress</a:t>
            </a:r>
            <a:r>
              <a:rPr lang="en-US" sz="2800" b="1" u="sng" dirty="0"/>
              <a:t>. </a:t>
            </a:r>
            <a:r>
              <a:rPr lang="en-US" sz="2800" dirty="0"/>
              <a:t>Boston, MA</a:t>
            </a:r>
            <a:endParaRPr lang="en-US" sz="2800" u="sng" dirty="0"/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r>
              <a:rPr lang="en-US" sz="2800" u="sng" dirty="0"/>
              <a:t>*van der Kolk, B. (1997). Psychobiology of past traumatic stress</a:t>
            </a:r>
            <a:r>
              <a:rPr lang="en-US" sz="2800" dirty="0"/>
              <a:t>.  </a:t>
            </a:r>
            <a:r>
              <a:rPr lang="en-US" sz="2800" i="1" dirty="0"/>
              <a:t>http://www.traumacenter.org/webarticles.html</a:t>
            </a:r>
            <a:r>
              <a:rPr lang="en-US" sz="2800" dirty="0"/>
              <a:t> </a:t>
            </a:r>
          </a:p>
          <a:p>
            <a:endParaRPr lang="en-US" sz="2800" dirty="0" smtClean="0"/>
          </a:p>
          <a:p>
            <a:r>
              <a:rPr lang="en-US" sz="2800" dirty="0" smtClean="0"/>
              <a:t>van </a:t>
            </a:r>
            <a:r>
              <a:rPr lang="en-US" sz="2800" dirty="0"/>
              <a:t>Gulden, H. (2006).  </a:t>
            </a:r>
            <a:r>
              <a:rPr lang="en-US" sz="2800" u="sng" dirty="0"/>
              <a:t>Learning the Dance of Attachment.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/>
              <a:t>    (715) 386-5550</a:t>
            </a:r>
            <a:r>
              <a:rPr lang="en-US" sz="2800" u="sng" dirty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05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Shirley Crenshaw, MSW, LCSW   www.attachmenttrauma.com  (314) 374-4753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20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Siegel, D.J. (1999).  </a:t>
            </a:r>
            <a:r>
              <a:rPr lang="en-US" u="sng" dirty="0"/>
              <a:t>The developing mind</a:t>
            </a:r>
            <a:r>
              <a:rPr lang="en-US" dirty="0"/>
              <a:t>.  NY:  Guilford Press</a:t>
            </a:r>
          </a:p>
          <a:p>
            <a:endParaRPr lang="en-US" dirty="0"/>
          </a:p>
          <a:p>
            <a:r>
              <a:rPr lang="en-US" dirty="0"/>
              <a:t>Siegel, D.J. (2006).  </a:t>
            </a:r>
            <a:r>
              <a:rPr lang="en-US" u="sng" dirty="0"/>
              <a:t>Parenting from the inside out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Tangney, J.P. &amp; Dearing, R. (2002).  </a:t>
            </a:r>
            <a:r>
              <a:rPr lang="en-US" u="sng" dirty="0"/>
              <a:t>Shame &amp; </a:t>
            </a:r>
            <a:r>
              <a:rPr lang="en-US" dirty="0"/>
              <a:t>Guilt. NY:  Gilford</a:t>
            </a:r>
          </a:p>
          <a:p>
            <a:endParaRPr lang="en-US" dirty="0"/>
          </a:p>
          <a:p>
            <a:r>
              <a:rPr lang="en-US" dirty="0"/>
              <a:t>Verrier, N. (1993).  </a:t>
            </a:r>
            <a:r>
              <a:rPr lang="en-US" u="sng" dirty="0"/>
              <a:t>Primal Wound</a:t>
            </a:r>
            <a:r>
              <a:rPr lang="en-US" dirty="0"/>
              <a:t>.     Lafayette, CA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Wesselman, D. &amp; Potter, A.E. (2009).  Change in adult attachment status following treatment with EMDR:  Three case studies.  Journal of EMDR Practice and Research, 3 (3), 178-191.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0" y="6356350"/>
            <a:ext cx="4800600" cy="365125"/>
          </a:xfrm>
        </p:spPr>
        <p:txBody>
          <a:bodyPr/>
          <a:lstStyle/>
          <a:p>
            <a:pPr>
              <a:defRPr/>
            </a:pPr>
            <a:r>
              <a:rPr lang="en-US" sz="1800" smtClean="0"/>
              <a:t>Shirley Crenshaw, MSW, LCSW   www.attachmenttrauma.com  (314) 374-4753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5732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attachment problems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trauma, abuse, or neglect (Implicit vs. explicit memory)</a:t>
            </a:r>
          </a:p>
          <a:p>
            <a:r>
              <a:rPr lang="en-US" dirty="0" smtClean="0"/>
              <a:t>Acts of Omission (neglect) has a much more negative effect on children than acts of commission (J. Briere)</a:t>
            </a:r>
          </a:p>
          <a:p>
            <a:r>
              <a:rPr lang="en-US" dirty="0" smtClean="0"/>
              <a:t>Early hospitalizations and/or medical procedures/unrelieved pain (colicky, ear, etc)</a:t>
            </a:r>
          </a:p>
          <a:p>
            <a:r>
              <a:rPr lang="en-US" dirty="0" smtClean="0"/>
              <a:t>Fetal Alcohol Spectrum Disorders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5943600"/>
            <a:ext cx="5257800" cy="777875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Shirley Crenshaw, MSW, LCSW   www.attachmenttrauma.com  (314) 374-4753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838199"/>
            <a:ext cx="8229600" cy="47244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Domestic violence/stressors during </a:t>
            </a:r>
            <a:r>
              <a:rPr lang="en-US" dirty="0" smtClean="0"/>
              <a:t>pregnancy</a:t>
            </a:r>
          </a:p>
          <a:p>
            <a:r>
              <a:rPr lang="en-US" dirty="0" smtClean="0"/>
              <a:t>Multiple </a:t>
            </a:r>
            <a:r>
              <a:rPr lang="en-US" dirty="0"/>
              <a:t>placements/caregivers/institutionalization</a:t>
            </a:r>
          </a:p>
          <a:p>
            <a:r>
              <a:rPr lang="en-US" dirty="0"/>
              <a:t>Post-partum </a:t>
            </a:r>
            <a:r>
              <a:rPr lang="en-US" dirty="0" smtClean="0"/>
              <a:t>depression</a:t>
            </a:r>
          </a:p>
          <a:p>
            <a:r>
              <a:rPr lang="en-US" dirty="0" smtClean="0"/>
              <a:t>Environmental Stressors (includes poverty)</a:t>
            </a:r>
            <a:endParaRPr lang="en-US" dirty="0"/>
          </a:p>
          <a:p>
            <a:r>
              <a:rPr lang="en-US" dirty="0"/>
              <a:t>Parents with their own unresolved trauma/attachment issues (role reversal)</a:t>
            </a:r>
          </a:p>
          <a:p>
            <a:r>
              <a:rPr lang="en-US" dirty="0"/>
              <a:t>Parent’s drug/alcohol addictions</a:t>
            </a:r>
          </a:p>
          <a:p>
            <a:r>
              <a:rPr lang="en-US" dirty="0"/>
              <a:t>Crying it </a:t>
            </a:r>
            <a:r>
              <a:rPr lang="en-US" dirty="0" smtClean="0"/>
              <a:t>out (young infants)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28800" y="6019800"/>
            <a:ext cx="5410200" cy="701675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Shirley Crenshaw, MSW, LCSW   www.attachmenttrauma.com  (314) 374-4753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72467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93956</TotalTime>
  <Words>4578</Words>
  <Application>Microsoft Macintosh PowerPoint</Application>
  <PresentationFormat>On-screen Show (4:3)</PresentationFormat>
  <Paragraphs>691</Paragraphs>
  <Slides>72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Children with Trauma &amp; Attachment Disturbances:</vt:lpstr>
      <vt:lpstr>Shirley Crenshaw, MSW, LCSW:   Expert in Making Mistakes</vt:lpstr>
      <vt:lpstr>Learning objectives</vt:lpstr>
      <vt:lpstr>What is Attachment?</vt:lpstr>
      <vt:lpstr>Trauma</vt:lpstr>
      <vt:lpstr>Trauma</vt:lpstr>
      <vt:lpstr>Trauma &amp; Implicit Memory (J. Briere)</vt:lpstr>
      <vt:lpstr>How do attachment problems start?</vt:lpstr>
      <vt:lpstr>PowerPoint Presentation</vt:lpstr>
      <vt:lpstr>PowerPoint Presentation</vt:lpstr>
      <vt:lpstr>Effects of early relationship trauma</vt:lpstr>
      <vt:lpstr>PowerPoint Presentation</vt:lpstr>
      <vt:lpstr>PowerPoint Presentation</vt:lpstr>
      <vt:lpstr>PowerPoint Presentation</vt:lpstr>
      <vt:lpstr>Common Triggers</vt:lpstr>
      <vt:lpstr>Common Negative Cognitions </vt:lpstr>
      <vt:lpstr>Traumatized children often…..</vt:lpstr>
      <vt:lpstr>PowerPoint Presentation</vt:lpstr>
      <vt:lpstr>PowerPoint Presentation</vt:lpstr>
      <vt:lpstr>Traumatized children try to make parents:</vt:lpstr>
      <vt:lpstr>Pandas &amp; Snakes  (Love Hurts)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Defenses  (I must protect myself)</vt:lpstr>
      <vt:lpstr>Traumatized Children Traumatize their Parents (especially Moms)</vt:lpstr>
      <vt:lpstr>Help for Parents</vt:lpstr>
      <vt:lpstr>What doesn’t work</vt:lpstr>
      <vt:lpstr>Behaviors Always Make Sense</vt:lpstr>
      <vt:lpstr>Calming the Fears (Calmer amygdala  calms the more activated amygdala)</vt:lpstr>
      <vt:lpstr>Identifying Affect as a Part of           Self-Regulation</vt:lpstr>
      <vt:lpstr>Therapeutic Home Environment</vt:lpstr>
      <vt:lpstr>Therapeutic Home Environment</vt:lpstr>
      <vt:lpstr>Therapeutic home</vt:lpstr>
      <vt:lpstr>Therapeutic Home</vt:lpstr>
      <vt:lpstr>Therapeutic Home </vt:lpstr>
      <vt:lpstr>Sibling Rivalry (H. Forbes)</vt:lpstr>
      <vt:lpstr>Sibling Rivalry</vt:lpstr>
      <vt:lpstr>PowerPoint Presentation</vt:lpstr>
      <vt:lpstr>Response to Aggression</vt:lpstr>
      <vt:lpstr>Dan Hughes – Empathy (alternative to argument)</vt:lpstr>
      <vt:lpstr>Family Therapy</vt:lpstr>
      <vt:lpstr>Family Therapy</vt:lpstr>
      <vt:lpstr>Family Therapy</vt:lpstr>
      <vt:lpstr>EMDR in Family Therapy</vt:lpstr>
      <vt:lpstr>PowerPoint Presentation</vt:lpstr>
      <vt:lpstr>PowerPoint Presentation</vt:lpstr>
      <vt:lpstr>PowerPoint Presentation</vt:lpstr>
      <vt:lpstr>Sensory Integration Dysfunction (Karyn Purvis)</vt:lpstr>
      <vt:lpstr>Signs of S.I. Dysfunction  The Out of Sync Child </vt:lpstr>
      <vt:lpstr>Signs of S.I. Dysfunction  The Out of Sync Child </vt:lpstr>
      <vt:lpstr>Signs of S.I. Dysfunction     The Out of Sync Child </vt:lpstr>
      <vt:lpstr>Helping with SI Issues</vt:lpstr>
      <vt:lpstr>Helping with SI Issues</vt:lpstr>
      <vt:lpstr>Helping with SI Issues</vt:lpstr>
      <vt:lpstr>Helping with SI Issues</vt:lpstr>
      <vt:lpstr>Helping with SI Issues</vt:lpstr>
      <vt:lpstr>Sleep (Dr. Julian Davis)</vt:lpstr>
      <vt:lpstr>Sleep (Dr. Julian Davis)</vt:lpstr>
      <vt:lpstr>Sleep (Dr. Julian Davis)</vt:lpstr>
      <vt:lpstr>School Issues</vt:lpstr>
      <vt:lpstr> Attachment Bibliography:   Shirley Crenshaw, MSW, LCSW www.attachmenttrauma.com (314) 374-4753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</vt:vector>
  </TitlesOfParts>
  <Company>뿿绵蚤!鿠뿿킐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 with Trauma &amp; Attachment Disturbances:</dc:title>
  <dc:creator>Shirley Crenshaw</dc:creator>
  <cp:lastModifiedBy>Shirley Crenshaw</cp:lastModifiedBy>
  <cp:revision>377</cp:revision>
  <cp:lastPrinted>2011-12-24T03:32:09Z</cp:lastPrinted>
  <dcterms:created xsi:type="dcterms:W3CDTF">2011-09-09T18:25:05Z</dcterms:created>
  <dcterms:modified xsi:type="dcterms:W3CDTF">2016-10-08T03:17:25Z</dcterms:modified>
</cp:coreProperties>
</file>